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1" r:id="rId3"/>
    <p:sldId id="267" r:id="rId4"/>
    <p:sldId id="265" r:id="rId5"/>
    <p:sldId id="278" r:id="rId6"/>
    <p:sldId id="280" r:id="rId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7" autoAdjust="0"/>
    <p:restoredTop sz="94737"/>
  </p:normalViewPr>
  <p:slideViewPr>
    <p:cSldViewPr>
      <p:cViewPr varScale="1">
        <p:scale>
          <a:sx n="88" d="100"/>
          <a:sy n="88" d="100"/>
        </p:scale>
        <p:origin x="1435" y="1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2EB5F-2AFD-440C-91A3-FC93A54F8AF4}" type="datetimeFigureOut">
              <a:rPr kumimoji="1" lang="ja-JP" altLang="en-US" smtClean="0"/>
              <a:t>2019/11/25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F58C6-7F2F-4211-9849-6E396BAEC8E7}" type="slidenum">
              <a:rPr kumimoji="1" lang="ja-JP" altLang="en-US" smtClean="0"/>
              <a:t>‹#›</a:t>
            </a:fld>
            <a:endParaRPr kumimoji="1" lang="ja-JP" altLang="en-US"/>
          </a:p>
        </p:txBody>
      </p:sp>
    </p:spTree>
    <p:extLst>
      <p:ext uri="{BB962C8B-B14F-4D97-AF65-F5344CB8AC3E}">
        <p14:creationId xmlns:p14="http://schemas.microsoft.com/office/powerpoint/2010/main" val="389221226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0E402C-AC42-4F07-8416-BD784097B1F7}" type="slidenum">
              <a:rPr kumimoji="1" lang="ja-JP" altLang="en-US" smtClean="0"/>
              <a:t>3</a:t>
            </a:fld>
            <a:endParaRPr kumimoji="1" lang="ja-JP" altLang="en-US"/>
          </a:p>
        </p:txBody>
      </p:sp>
    </p:spTree>
    <p:extLst>
      <p:ext uri="{BB962C8B-B14F-4D97-AF65-F5344CB8AC3E}">
        <p14:creationId xmlns:p14="http://schemas.microsoft.com/office/powerpoint/2010/main" val="18406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37" cy="6858000"/>
          </a:xfrm>
          <a:prstGeom prst="rect">
            <a:avLst/>
          </a:prstGeom>
        </p:spPr>
      </p:pic>
      <p:sp>
        <p:nvSpPr>
          <p:cNvPr id="3" name="サブタイトル 2"/>
          <p:cNvSpPr>
            <a:spLocks noGrp="1"/>
          </p:cNvSpPr>
          <p:nvPr>
            <p:ph type="subTitle" idx="1"/>
          </p:nvPr>
        </p:nvSpPr>
        <p:spPr>
          <a:xfrm>
            <a:off x="1358213" y="4189505"/>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2" name="タイトル 1"/>
          <p:cNvSpPr>
            <a:spLocks noGrp="1"/>
          </p:cNvSpPr>
          <p:nvPr>
            <p:ph type="ctrTitle"/>
          </p:nvPr>
        </p:nvSpPr>
        <p:spPr>
          <a:xfrm>
            <a:off x="-26774" y="2316485"/>
            <a:ext cx="9170774" cy="1470025"/>
          </a:xfrm>
        </p:spPr>
        <p:txBody>
          <a:bodyPr>
            <a:normAutofit/>
          </a:bodyPr>
          <a:lstStyle>
            <a:lvl1pPr>
              <a:defRPr sz="4800"/>
            </a:lvl1pPr>
          </a:lstStyle>
          <a:p>
            <a:r>
              <a:rPr kumimoji="1" lang="ja-JP" altLang="en-US"/>
              <a:t>マスター タイトルの書式設定</a:t>
            </a:r>
          </a:p>
        </p:txBody>
      </p:sp>
    </p:spTree>
    <p:extLst>
      <p:ext uri="{BB962C8B-B14F-4D97-AF65-F5344CB8AC3E}">
        <p14:creationId xmlns:p14="http://schemas.microsoft.com/office/powerpoint/2010/main" val="3832399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37" cy="6858000"/>
          </a:xfrm>
          <a:prstGeom prst="rect">
            <a:avLst/>
          </a:prstGeom>
        </p:spPr>
      </p:pic>
      <p:sp>
        <p:nvSpPr>
          <p:cNvPr id="2" name="タイトル 1"/>
          <p:cNvSpPr>
            <a:spLocks noGrp="1"/>
          </p:cNvSpPr>
          <p:nvPr>
            <p:ph type="title"/>
          </p:nvPr>
        </p:nvSpPr>
        <p:spPr>
          <a:xfrm>
            <a:off x="-14097" y="13185"/>
            <a:ext cx="9144000" cy="764704"/>
          </a:xfrm>
        </p:spPr>
        <p:txBody>
          <a:bodyPr/>
          <a:lstStyle>
            <a:lvl1pPr algn="l">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a:xfrm>
            <a:off x="-28194" y="1196752"/>
            <a:ext cx="9172194" cy="452596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308248" y="6342268"/>
            <a:ext cx="1080120" cy="365124"/>
          </a:xfrm>
        </p:spPr>
        <p:txBody>
          <a:bodyPr/>
          <a:lstStyle>
            <a:lvl1pPr>
              <a:defRPr>
                <a:solidFill>
                  <a:schemeClr val="tx1"/>
                </a:solidFill>
              </a:defRPr>
            </a:lvl1pPr>
          </a:lstStyle>
          <a:p>
            <a:fld id="{8BE491BA-4884-41C2-8DE8-C1A02B987678}" type="datetimeFigureOut">
              <a:rPr lang="ja-JP" altLang="en-US" smtClean="0"/>
              <a:pPr/>
              <a:t>2019/11/25</a:t>
            </a:fld>
            <a:endParaRPr lang="ja-JP" altLang="en-US"/>
          </a:p>
        </p:txBody>
      </p:sp>
      <p:sp>
        <p:nvSpPr>
          <p:cNvPr id="5" name="フッター プレースホルダー 4"/>
          <p:cNvSpPr>
            <a:spLocks noGrp="1"/>
          </p:cNvSpPr>
          <p:nvPr>
            <p:ph type="ftr" sz="quarter" idx="11"/>
          </p:nvPr>
        </p:nvSpPr>
        <p:spPr>
          <a:xfrm>
            <a:off x="1676400" y="6342267"/>
            <a:ext cx="2895600" cy="365125"/>
          </a:xfrm>
        </p:spPr>
        <p:txBody>
          <a:bodyPr/>
          <a:lstStyle>
            <a:lvl1pPr>
              <a:defRPr>
                <a:solidFill>
                  <a:schemeClr val="tx1"/>
                </a:solidFill>
              </a:defRPr>
            </a:lvl1pPr>
          </a:lstStyle>
          <a:p>
            <a:endParaRPr lang="ja-JP" altLang="en-US"/>
          </a:p>
        </p:txBody>
      </p:sp>
      <p:sp>
        <p:nvSpPr>
          <p:cNvPr id="6" name="スライド番号プレースホルダー 5"/>
          <p:cNvSpPr>
            <a:spLocks noGrp="1"/>
          </p:cNvSpPr>
          <p:nvPr>
            <p:ph type="sldNum" sz="quarter" idx="12"/>
          </p:nvPr>
        </p:nvSpPr>
        <p:spPr>
          <a:xfrm>
            <a:off x="4860032" y="6331777"/>
            <a:ext cx="1886305" cy="365125"/>
          </a:xfrm>
        </p:spPr>
        <p:txBody>
          <a:bodyPr/>
          <a:lstStyle>
            <a:lvl1pPr>
              <a:defRPr>
                <a:solidFill>
                  <a:schemeClr val="tx1"/>
                </a:solidFill>
              </a:defRPr>
            </a:lvl1pPr>
          </a:lstStyle>
          <a:p>
            <a:fld id="{4FD0D6FF-289A-4BC3-9CE9-691EA4B81AD2}" type="slidenum">
              <a:rPr lang="ja-JP" altLang="en-US" smtClean="0"/>
              <a:pPr/>
              <a:t>‹#›</a:t>
            </a:fld>
            <a:endParaRPr lang="ja-JP" altLang="en-US"/>
          </a:p>
        </p:txBody>
      </p:sp>
    </p:spTree>
    <p:extLst>
      <p:ext uri="{BB962C8B-B14F-4D97-AF65-F5344CB8AC3E}">
        <p14:creationId xmlns:p14="http://schemas.microsoft.com/office/powerpoint/2010/main" val="2173848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37" cy="6858000"/>
          </a:xfrm>
          <a:prstGeom prst="rect">
            <a:avLst/>
          </a:prstGeom>
        </p:spPr>
      </p:pic>
      <p:sp>
        <p:nvSpPr>
          <p:cNvPr id="7" name="日付プレースホルダー 3"/>
          <p:cNvSpPr>
            <a:spLocks noGrp="1"/>
          </p:cNvSpPr>
          <p:nvPr>
            <p:ph type="dt" sz="half" idx="10"/>
          </p:nvPr>
        </p:nvSpPr>
        <p:spPr>
          <a:xfrm>
            <a:off x="308248" y="6342268"/>
            <a:ext cx="1080120" cy="365124"/>
          </a:xfrm>
        </p:spPr>
        <p:txBody>
          <a:bodyPr/>
          <a:lstStyle>
            <a:lvl1pPr>
              <a:defRPr>
                <a:solidFill>
                  <a:schemeClr val="tx1"/>
                </a:solidFill>
              </a:defRPr>
            </a:lvl1pPr>
          </a:lstStyle>
          <a:p>
            <a:fld id="{8BE491BA-4884-41C2-8DE8-C1A02B987678}" type="datetimeFigureOut">
              <a:rPr lang="ja-JP" altLang="en-US" smtClean="0"/>
              <a:pPr/>
              <a:t>2019/11/25</a:t>
            </a:fld>
            <a:endParaRPr lang="ja-JP" altLang="en-US"/>
          </a:p>
        </p:txBody>
      </p:sp>
      <p:sp>
        <p:nvSpPr>
          <p:cNvPr id="8" name="フッター プレースホルダー 4"/>
          <p:cNvSpPr>
            <a:spLocks noGrp="1"/>
          </p:cNvSpPr>
          <p:nvPr>
            <p:ph type="ftr" sz="quarter" idx="11"/>
          </p:nvPr>
        </p:nvSpPr>
        <p:spPr>
          <a:xfrm>
            <a:off x="1676400" y="6342267"/>
            <a:ext cx="2895600" cy="365125"/>
          </a:xfrm>
        </p:spPr>
        <p:txBody>
          <a:bodyPr/>
          <a:lstStyle>
            <a:lvl1pPr>
              <a:defRPr>
                <a:solidFill>
                  <a:schemeClr val="tx1"/>
                </a:solidFill>
              </a:defRPr>
            </a:lvl1pPr>
          </a:lstStyle>
          <a:p>
            <a:endParaRPr lang="ja-JP" altLang="en-US"/>
          </a:p>
        </p:txBody>
      </p:sp>
      <p:sp>
        <p:nvSpPr>
          <p:cNvPr id="9" name="スライド番号プレースホルダー 5"/>
          <p:cNvSpPr>
            <a:spLocks noGrp="1"/>
          </p:cNvSpPr>
          <p:nvPr>
            <p:ph type="sldNum" sz="quarter" idx="12"/>
          </p:nvPr>
        </p:nvSpPr>
        <p:spPr>
          <a:xfrm>
            <a:off x="4860032" y="6331777"/>
            <a:ext cx="1886305" cy="365125"/>
          </a:xfrm>
        </p:spPr>
        <p:txBody>
          <a:bodyPr/>
          <a:lstStyle>
            <a:lvl1pPr>
              <a:defRPr>
                <a:solidFill>
                  <a:schemeClr val="tx1"/>
                </a:solidFill>
              </a:defRPr>
            </a:lvl1pPr>
          </a:lstStyle>
          <a:p>
            <a:fld id="{4FD0D6FF-289A-4BC3-9CE9-691EA4B81AD2}" type="slidenum">
              <a:rPr lang="ja-JP" altLang="en-US" smtClean="0"/>
              <a:pPr/>
              <a:t>‹#›</a:t>
            </a:fld>
            <a:endParaRPr lang="ja-JP" altLang="en-US"/>
          </a:p>
        </p:txBody>
      </p:sp>
      <p:sp>
        <p:nvSpPr>
          <p:cNvPr id="12" name="タイトル 1"/>
          <p:cNvSpPr>
            <a:spLocks noGrp="1"/>
          </p:cNvSpPr>
          <p:nvPr>
            <p:ph type="title"/>
          </p:nvPr>
        </p:nvSpPr>
        <p:spPr>
          <a:xfrm>
            <a:off x="0" y="0"/>
            <a:ext cx="9144000" cy="764704"/>
          </a:xfrm>
        </p:spPr>
        <p:txBody>
          <a:bodyPr/>
          <a:lstStyle>
            <a:lvl1pPr algn="l">
              <a:defRPr/>
            </a:lvl1pPr>
          </a:lstStyle>
          <a:p>
            <a:r>
              <a:rPr kumimoji="1" lang="ja-JP" altLang="en-US"/>
              <a:t>マスター タイトルの書式設定</a:t>
            </a:r>
          </a:p>
        </p:txBody>
      </p:sp>
    </p:spTree>
    <p:extLst>
      <p:ext uri="{BB962C8B-B14F-4D97-AF65-F5344CB8AC3E}">
        <p14:creationId xmlns:p14="http://schemas.microsoft.com/office/powerpoint/2010/main" val="185531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37" cy="6858000"/>
          </a:xfrm>
          <a:prstGeom prst="rect">
            <a:avLst/>
          </a:prstGeom>
        </p:spPr>
      </p:pic>
      <p:sp>
        <p:nvSpPr>
          <p:cNvPr id="12" name="日付プレースホルダー 3"/>
          <p:cNvSpPr>
            <a:spLocks noGrp="1"/>
          </p:cNvSpPr>
          <p:nvPr>
            <p:ph type="dt" sz="half" idx="10"/>
          </p:nvPr>
        </p:nvSpPr>
        <p:spPr>
          <a:xfrm>
            <a:off x="308248" y="6342268"/>
            <a:ext cx="1080120" cy="365124"/>
          </a:xfrm>
        </p:spPr>
        <p:txBody>
          <a:bodyPr/>
          <a:lstStyle>
            <a:lvl1pPr>
              <a:defRPr>
                <a:solidFill>
                  <a:schemeClr val="tx1"/>
                </a:solidFill>
              </a:defRPr>
            </a:lvl1pPr>
          </a:lstStyle>
          <a:p>
            <a:fld id="{8BE491BA-4884-41C2-8DE8-C1A02B987678}" type="datetimeFigureOut">
              <a:rPr lang="ja-JP" altLang="en-US" smtClean="0"/>
              <a:pPr/>
              <a:t>2019/11/25</a:t>
            </a:fld>
            <a:endParaRPr lang="ja-JP" altLang="en-US"/>
          </a:p>
        </p:txBody>
      </p:sp>
      <p:sp>
        <p:nvSpPr>
          <p:cNvPr id="13" name="フッター プレースホルダー 4"/>
          <p:cNvSpPr>
            <a:spLocks noGrp="1"/>
          </p:cNvSpPr>
          <p:nvPr>
            <p:ph type="ftr" sz="quarter" idx="11"/>
          </p:nvPr>
        </p:nvSpPr>
        <p:spPr>
          <a:xfrm>
            <a:off x="1676400" y="6342267"/>
            <a:ext cx="2895600" cy="365125"/>
          </a:xfrm>
        </p:spPr>
        <p:txBody>
          <a:bodyPr/>
          <a:lstStyle>
            <a:lvl1pPr>
              <a:defRPr>
                <a:solidFill>
                  <a:schemeClr val="tx1"/>
                </a:solidFill>
              </a:defRPr>
            </a:lvl1pPr>
          </a:lstStyle>
          <a:p>
            <a:endParaRPr lang="ja-JP" altLang="en-US"/>
          </a:p>
        </p:txBody>
      </p:sp>
      <p:sp>
        <p:nvSpPr>
          <p:cNvPr id="14" name="スライド番号プレースホルダー 5"/>
          <p:cNvSpPr>
            <a:spLocks noGrp="1"/>
          </p:cNvSpPr>
          <p:nvPr>
            <p:ph type="sldNum" sz="quarter" idx="12"/>
          </p:nvPr>
        </p:nvSpPr>
        <p:spPr>
          <a:xfrm>
            <a:off x="4860032" y="6331777"/>
            <a:ext cx="1886305" cy="365125"/>
          </a:xfrm>
        </p:spPr>
        <p:txBody>
          <a:bodyPr/>
          <a:lstStyle>
            <a:lvl1pPr>
              <a:defRPr>
                <a:solidFill>
                  <a:schemeClr val="tx1"/>
                </a:solidFill>
              </a:defRPr>
            </a:lvl1pPr>
          </a:lstStyle>
          <a:p>
            <a:fld id="{4FD0D6FF-289A-4BC3-9CE9-691EA4B81AD2}" type="slidenum">
              <a:rPr lang="ja-JP" altLang="en-US" smtClean="0"/>
              <a:pPr/>
              <a:t>‹#›</a:t>
            </a:fld>
            <a:endParaRPr lang="ja-JP" altLang="en-US"/>
          </a:p>
        </p:txBody>
      </p:sp>
      <p:sp>
        <p:nvSpPr>
          <p:cNvPr id="17" name="タイトル 1"/>
          <p:cNvSpPr>
            <a:spLocks noGrp="1"/>
          </p:cNvSpPr>
          <p:nvPr>
            <p:ph type="title"/>
          </p:nvPr>
        </p:nvSpPr>
        <p:spPr>
          <a:xfrm>
            <a:off x="0" y="0"/>
            <a:ext cx="9144000" cy="764704"/>
          </a:xfrm>
        </p:spPr>
        <p:txBody>
          <a:bodyPr/>
          <a:lstStyle>
            <a:lvl1pPr algn="l">
              <a:defRPr/>
            </a:lvl1pPr>
          </a:lstStyle>
          <a:p>
            <a:r>
              <a:rPr kumimoji="1" lang="ja-JP" altLang="en-US"/>
              <a:t>マスター タイトルの書式設定</a:t>
            </a:r>
          </a:p>
        </p:txBody>
      </p:sp>
    </p:spTree>
    <p:extLst>
      <p:ext uri="{BB962C8B-B14F-4D97-AF65-F5344CB8AC3E}">
        <p14:creationId xmlns:p14="http://schemas.microsoft.com/office/powerpoint/2010/main" val="3565237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491BA-4884-41C2-8DE8-C1A02B987678}" type="datetimeFigureOut">
              <a:rPr kumimoji="1" lang="ja-JP" altLang="en-US" smtClean="0"/>
              <a:t>2019/11/25</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0D6FF-289A-4BC3-9CE9-691EA4B81AD2}" type="slidenum">
              <a:rPr kumimoji="1" lang="ja-JP" altLang="en-US" smtClean="0"/>
              <a:t>‹#›</a:t>
            </a:fld>
            <a:endParaRPr kumimoji="1" lang="ja-JP" altLang="en-US"/>
          </a:p>
        </p:txBody>
      </p:sp>
    </p:spTree>
    <p:extLst>
      <p:ext uri="{BB962C8B-B14F-4D97-AF65-F5344CB8AC3E}">
        <p14:creationId xmlns:p14="http://schemas.microsoft.com/office/powerpoint/2010/main" val="1976362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5.wdp"/><Relationship Id="rId18" Type="http://schemas.openxmlformats.org/officeDocument/2006/relationships/image" Target="../media/image35.png"/><Relationship Id="rId3" Type="http://schemas.openxmlformats.org/officeDocument/2006/relationships/image" Target="../media/image5.jpeg"/><Relationship Id="rId21" Type="http://schemas.microsoft.com/office/2007/relationships/hdphoto" Target="../media/hdphoto8.wdp"/><Relationship Id="rId7" Type="http://schemas.microsoft.com/office/2007/relationships/hdphoto" Target="../media/hdphoto2.wdp"/><Relationship Id="rId12" Type="http://schemas.openxmlformats.org/officeDocument/2006/relationships/image" Target="../media/image31.png"/><Relationship Id="rId17" Type="http://schemas.openxmlformats.org/officeDocument/2006/relationships/image" Target="../media/image34.jpeg"/><Relationship Id="rId2" Type="http://schemas.openxmlformats.org/officeDocument/2006/relationships/image" Target="../media/image25.jpeg"/><Relationship Id="rId16" Type="http://schemas.microsoft.com/office/2007/relationships/hdphoto" Target="../media/hdphoto6.wdp"/><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hdphoto" Target="../media/hdphoto4.wdp"/><Relationship Id="rId5" Type="http://schemas.openxmlformats.org/officeDocument/2006/relationships/image" Target="../media/image27.png"/><Relationship Id="rId15" Type="http://schemas.openxmlformats.org/officeDocument/2006/relationships/image" Target="../media/image33.png"/><Relationship Id="rId23" Type="http://schemas.openxmlformats.org/officeDocument/2006/relationships/image" Target="../media/image38.png"/><Relationship Id="rId10" Type="http://schemas.openxmlformats.org/officeDocument/2006/relationships/image" Target="../media/image30.png"/><Relationship Id="rId19" Type="http://schemas.microsoft.com/office/2007/relationships/hdphoto" Target="../media/hdphoto7.wdp"/><Relationship Id="rId4" Type="http://schemas.openxmlformats.org/officeDocument/2006/relationships/image" Target="../media/image26.jpeg"/><Relationship Id="rId9" Type="http://schemas.microsoft.com/office/2007/relationships/hdphoto" Target="../media/hdphoto3.wdp"/><Relationship Id="rId14" Type="http://schemas.openxmlformats.org/officeDocument/2006/relationships/image" Target="../media/image32.png"/><Relationship Id="rId22"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normAutofit/>
          </a:bodyPr>
          <a:lstStyle/>
          <a:p>
            <a:r>
              <a:rPr kumimoji="1" lang="ja-JP" altLang="en-US" dirty="0">
                <a:latin typeface="Hiragino Kaku Gothic Std W8" panose="020B0800000000000000" pitchFamily="34" charset="-128"/>
                <a:ea typeface="Hiragino Kaku Gothic Std W8" panose="020B0800000000000000" pitchFamily="34" charset="-128"/>
              </a:rPr>
              <a:t>大原研究室研究</a:t>
            </a:r>
            <a:r>
              <a:rPr kumimoji="1" lang="ja-JP" altLang="en-US" dirty="0" smtClean="0">
                <a:latin typeface="Hiragino Kaku Gothic Std W8" panose="020B0800000000000000" pitchFamily="34" charset="-128"/>
                <a:ea typeface="Hiragino Kaku Gothic Std W8" panose="020B0800000000000000" pitchFamily="34" charset="-128"/>
              </a:rPr>
              <a:t>紹介</a:t>
            </a:r>
            <a:endParaRPr kumimoji="1" lang="ja-JP" altLang="en-US" dirty="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097886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角丸四角形 60"/>
          <p:cNvSpPr/>
          <p:nvPr/>
        </p:nvSpPr>
        <p:spPr>
          <a:xfrm>
            <a:off x="4597737" y="784468"/>
            <a:ext cx="4500000" cy="2772000"/>
          </a:xfrm>
          <a:prstGeom prst="roundRect">
            <a:avLst>
              <a:gd name="adj" fmla="val 56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角丸四角形 13"/>
          <p:cNvSpPr/>
          <p:nvPr/>
        </p:nvSpPr>
        <p:spPr>
          <a:xfrm>
            <a:off x="46263" y="779695"/>
            <a:ext cx="4500000" cy="2772000"/>
          </a:xfrm>
          <a:prstGeom prst="roundRect">
            <a:avLst>
              <a:gd name="adj" fmla="val 56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角丸四角形 61"/>
          <p:cNvSpPr/>
          <p:nvPr/>
        </p:nvSpPr>
        <p:spPr>
          <a:xfrm>
            <a:off x="46263" y="3606308"/>
            <a:ext cx="4500000" cy="2772000"/>
          </a:xfrm>
          <a:prstGeom prst="roundRect">
            <a:avLst>
              <a:gd name="adj" fmla="val 56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角丸四角形 62"/>
          <p:cNvSpPr/>
          <p:nvPr/>
        </p:nvSpPr>
        <p:spPr>
          <a:xfrm>
            <a:off x="4597737" y="3606308"/>
            <a:ext cx="4500000" cy="2772000"/>
          </a:xfrm>
          <a:prstGeom prst="roundRect">
            <a:avLst>
              <a:gd name="adj" fmla="val 56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kumimoji="1" lang="ja-JP" altLang="en-US" dirty="0">
                <a:latin typeface="Hiragino Kaku Gothic Std W8" panose="020B0800000000000000" pitchFamily="34" charset="-128"/>
                <a:ea typeface="Hiragino Kaku Gothic Std W8" panose="020B0800000000000000" pitchFamily="34" charset="-128"/>
              </a:rPr>
              <a:t>研究グループ構成</a:t>
            </a:r>
          </a:p>
        </p:txBody>
      </p:sp>
      <p:sp>
        <p:nvSpPr>
          <p:cNvPr id="21" name="テキスト ボックス 20"/>
          <p:cNvSpPr txBox="1"/>
          <p:nvPr/>
        </p:nvSpPr>
        <p:spPr>
          <a:xfrm>
            <a:off x="1435897" y="777889"/>
            <a:ext cx="1939955" cy="400110"/>
          </a:xfrm>
          <a:prstGeom prst="rect">
            <a:avLst/>
          </a:prstGeom>
          <a:noFill/>
        </p:spPr>
        <p:txBody>
          <a:bodyPr wrap="none" rtlCol="0">
            <a:spAutoFit/>
          </a:bodyPr>
          <a:lstStyle/>
          <a:p>
            <a:r>
              <a:rPr kumimoji="1" lang="ja-JP" altLang="en-US" sz="2000" b="1" u="sng" dirty="0">
                <a:solidFill>
                  <a:srgbClr val="FF0000"/>
                </a:solidFill>
                <a:latin typeface="Hiragino Kaku Gothic Std W8" panose="020B0800000000000000" pitchFamily="34" charset="-128"/>
                <a:ea typeface="Hiragino Kaku Gothic Std W8" panose="020B0800000000000000" pitchFamily="34" charset="-128"/>
              </a:rPr>
              <a:t>ハードウェア</a:t>
            </a:r>
            <a:r>
              <a:rPr kumimoji="1" lang="en-US" altLang="ja-JP" sz="2000" b="1" u="sng" dirty="0">
                <a:solidFill>
                  <a:srgbClr val="FF0000"/>
                </a:solidFill>
                <a:latin typeface="Hiragino Kaku Gothic Std W8" panose="020B0800000000000000" pitchFamily="34" charset="-128"/>
                <a:ea typeface="Hiragino Kaku Gothic Std W8" panose="020B0800000000000000" pitchFamily="34" charset="-128"/>
              </a:rPr>
              <a:t>G</a:t>
            </a:r>
            <a:endParaRPr kumimoji="1" lang="ja-JP" altLang="en-US" sz="2000" b="1" u="sng" dirty="0">
              <a:solidFill>
                <a:srgbClr val="FF0000"/>
              </a:solidFill>
              <a:latin typeface="Hiragino Kaku Gothic Std W8" panose="020B0800000000000000" pitchFamily="34" charset="-128"/>
              <a:ea typeface="Hiragino Kaku Gothic Std W8" panose="020B0800000000000000" pitchFamily="34" charset="-128"/>
            </a:endParaRPr>
          </a:p>
        </p:txBody>
      </p:sp>
      <p:sp>
        <p:nvSpPr>
          <p:cNvPr id="58" name="テキスト ボックス 57"/>
          <p:cNvSpPr txBox="1"/>
          <p:nvPr/>
        </p:nvSpPr>
        <p:spPr>
          <a:xfrm>
            <a:off x="6096568" y="784468"/>
            <a:ext cx="1683474" cy="400110"/>
          </a:xfrm>
          <a:prstGeom prst="rect">
            <a:avLst/>
          </a:prstGeom>
          <a:noFill/>
        </p:spPr>
        <p:txBody>
          <a:bodyPr wrap="none" rtlCol="0">
            <a:spAutoFit/>
          </a:bodyPr>
          <a:lstStyle/>
          <a:p>
            <a:r>
              <a:rPr kumimoji="1" lang="ja-JP" altLang="en-US" sz="2000" b="1" u="sng" dirty="0">
                <a:solidFill>
                  <a:srgbClr val="FF0000"/>
                </a:solidFill>
                <a:latin typeface="Hiragino Kaku Gothic Std W8" panose="020B0800000000000000" pitchFamily="34" charset="-128"/>
                <a:ea typeface="Hiragino Kaku Gothic Std W8" panose="020B0800000000000000" pitchFamily="34" charset="-128"/>
              </a:rPr>
              <a:t>センシング</a:t>
            </a:r>
            <a:r>
              <a:rPr kumimoji="1" lang="en-US" altLang="ja-JP" sz="2000" b="1" u="sng" dirty="0">
                <a:solidFill>
                  <a:srgbClr val="FF0000"/>
                </a:solidFill>
                <a:latin typeface="Hiragino Kaku Gothic Std W8" panose="020B0800000000000000" pitchFamily="34" charset="-128"/>
                <a:ea typeface="Hiragino Kaku Gothic Std W8" panose="020B0800000000000000" pitchFamily="34" charset="-128"/>
              </a:rPr>
              <a:t>G</a:t>
            </a:r>
            <a:endParaRPr kumimoji="1" lang="ja-JP" altLang="en-US" sz="2000" b="1" u="sng" dirty="0">
              <a:solidFill>
                <a:srgbClr val="FF0000"/>
              </a:solidFill>
              <a:latin typeface="Hiragino Kaku Gothic Std W8" panose="020B0800000000000000" pitchFamily="34" charset="-128"/>
              <a:ea typeface="Hiragino Kaku Gothic Std W8" panose="020B0800000000000000" pitchFamily="34" charset="-128"/>
            </a:endParaRPr>
          </a:p>
        </p:txBody>
      </p:sp>
      <p:sp>
        <p:nvSpPr>
          <p:cNvPr id="59" name="テキスト ボックス 58"/>
          <p:cNvSpPr txBox="1"/>
          <p:nvPr/>
        </p:nvSpPr>
        <p:spPr>
          <a:xfrm>
            <a:off x="6415566" y="3606308"/>
            <a:ext cx="914033" cy="400110"/>
          </a:xfrm>
          <a:prstGeom prst="rect">
            <a:avLst/>
          </a:prstGeom>
          <a:noFill/>
        </p:spPr>
        <p:txBody>
          <a:bodyPr wrap="none" rtlCol="0">
            <a:spAutoFit/>
          </a:bodyPr>
          <a:lstStyle/>
          <a:p>
            <a:r>
              <a:rPr kumimoji="1" lang="ja-JP" altLang="en-US" sz="2000" b="1" u="sng" dirty="0">
                <a:solidFill>
                  <a:srgbClr val="FF0000"/>
                </a:solidFill>
                <a:latin typeface="Hiragino Kaku Gothic Std W8" panose="020B0800000000000000" pitchFamily="34" charset="-128"/>
                <a:ea typeface="Hiragino Kaku Gothic Std W8" panose="020B0800000000000000" pitchFamily="34" charset="-128"/>
              </a:rPr>
              <a:t>制御</a:t>
            </a:r>
            <a:r>
              <a:rPr kumimoji="1" lang="en-US" altLang="ja-JP" sz="2000" b="1" u="sng" dirty="0">
                <a:solidFill>
                  <a:srgbClr val="FF0000"/>
                </a:solidFill>
                <a:latin typeface="Hiragino Kaku Gothic Std W8" panose="020B0800000000000000" pitchFamily="34" charset="-128"/>
                <a:ea typeface="Hiragino Kaku Gothic Std W8" panose="020B0800000000000000" pitchFamily="34" charset="-128"/>
              </a:rPr>
              <a:t>G</a:t>
            </a:r>
            <a:endParaRPr kumimoji="1" lang="ja-JP" altLang="en-US" sz="2000" b="1" u="sng" dirty="0">
              <a:solidFill>
                <a:srgbClr val="FF0000"/>
              </a:solidFill>
              <a:latin typeface="Hiragino Kaku Gothic Std W8" panose="020B0800000000000000" pitchFamily="34" charset="-128"/>
              <a:ea typeface="Hiragino Kaku Gothic Std W8" panose="020B0800000000000000" pitchFamily="34" charset="-128"/>
            </a:endParaRPr>
          </a:p>
        </p:txBody>
      </p:sp>
      <p:sp>
        <p:nvSpPr>
          <p:cNvPr id="60" name="テキスト ボックス 59"/>
          <p:cNvSpPr txBox="1"/>
          <p:nvPr/>
        </p:nvSpPr>
        <p:spPr>
          <a:xfrm>
            <a:off x="1230105" y="3600130"/>
            <a:ext cx="2452916" cy="400110"/>
          </a:xfrm>
          <a:prstGeom prst="rect">
            <a:avLst/>
          </a:prstGeom>
          <a:noFill/>
        </p:spPr>
        <p:txBody>
          <a:bodyPr wrap="none" rtlCol="0">
            <a:spAutoFit/>
          </a:bodyPr>
          <a:lstStyle/>
          <a:p>
            <a:r>
              <a:rPr kumimoji="1" lang="ja-JP" altLang="en-US" sz="2000" b="1" u="sng" dirty="0">
                <a:solidFill>
                  <a:srgbClr val="FF0000"/>
                </a:solidFill>
                <a:latin typeface="Hiragino Kaku Gothic Std W8" panose="020B0800000000000000" pitchFamily="34" charset="-128"/>
                <a:ea typeface="Hiragino Kaku Gothic Std W8" panose="020B0800000000000000" pitchFamily="34" charset="-128"/>
              </a:rPr>
              <a:t>サービスロボット</a:t>
            </a:r>
            <a:r>
              <a:rPr kumimoji="1" lang="en-US" altLang="ja-JP" sz="2000" b="1" u="sng" dirty="0">
                <a:solidFill>
                  <a:srgbClr val="FF0000"/>
                </a:solidFill>
                <a:latin typeface="Hiragino Kaku Gothic Std W8" panose="020B0800000000000000" pitchFamily="34" charset="-128"/>
                <a:ea typeface="Hiragino Kaku Gothic Std W8" panose="020B0800000000000000" pitchFamily="34" charset="-128"/>
              </a:rPr>
              <a:t>G</a:t>
            </a:r>
            <a:endParaRPr kumimoji="1" lang="ja-JP" altLang="en-US" sz="2000" b="1" u="sng" dirty="0">
              <a:solidFill>
                <a:srgbClr val="FF0000"/>
              </a:solidFill>
              <a:latin typeface="Hiragino Kaku Gothic Std W8" panose="020B0800000000000000" pitchFamily="34" charset="-128"/>
              <a:ea typeface="Hiragino Kaku Gothic Std W8" panose="020B0800000000000000" pitchFamily="34" charset="-128"/>
            </a:endParaRPr>
          </a:p>
        </p:txBody>
      </p:sp>
      <p:pic>
        <p:nvPicPr>
          <p:cNvPr id="65" name="図 64"/>
          <p:cNvPicPr>
            <a:picLocks noChangeAspect="1"/>
          </p:cNvPicPr>
          <p:nvPr/>
        </p:nvPicPr>
        <p:blipFill rotWithShape="1">
          <a:blip r:embed="rId2" cstate="print">
            <a:extLst>
              <a:ext uri="{28A0092B-C50C-407E-A947-70E740481C1C}">
                <a14:useLocalDpi xmlns:a14="http://schemas.microsoft.com/office/drawing/2010/main" val="0"/>
              </a:ext>
            </a:extLst>
          </a:blip>
          <a:srcRect l="4608" t="6953" r="7856" b="3353"/>
          <a:stretch/>
        </p:blipFill>
        <p:spPr>
          <a:xfrm>
            <a:off x="491006" y="1179253"/>
            <a:ext cx="1501521" cy="948328"/>
          </a:xfrm>
          <a:prstGeom prst="rect">
            <a:avLst/>
          </a:prstGeom>
        </p:spPr>
      </p:pic>
      <p:pic>
        <p:nvPicPr>
          <p:cNvPr id="66" name="図 65"/>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533780" y="1184767"/>
            <a:ext cx="1185647" cy="889235"/>
          </a:xfrm>
          <a:prstGeom prst="rect">
            <a:avLst/>
          </a:prstGeom>
        </p:spPr>
      </p:pic>
      <p:pic>
        <p:nvPicPr>
          <p:cNvPr id="68" name="コンテンツ プレースホルダ 3" descr="DSCF1810.JPG"/>
          <p:cNvPicPr>
            <a:picLocks noChangeAspect="1"/>
          </p:cNvPicPr>
          <p:nvPr/>
        </p:nvPicPr>
        <p:blipFill rotWithShape="1">
          <a:blip r:embed="rId5" cstate="print"/>
          <a:srcRect l="22002" t="5564" r="10322" b="8803"/>
          <a:stretch/>
        </p:blipFill>
        <p:spPr>
          <a:xfrm>
            <a:off x="4996110" y="3944431"/>
            <a:ext cx="1100457" cy="1040065"/>
          </a:xfrm>
          <a:prstGeom prst="rect">
            <a:avLst/>
          </a:prstGeom>
          <a:ln>
            <a:noFill/>
          </a:ln>
          <a:effectLst/>
        </p:spPr>
      </p:pic>
      <p:pic>
        <p:nvPicPr>
          <p:cNvPr id="33" name="図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9458" y="2331240"/>
            <a:ext cx="1967382" cy="1046749"/>
          </a:xfrm>
          <a:prstGeom prst="rect">
            <a:avLst/>
          </a:prstGeom>
        </p:spPr>
      </p:pic>
      <p:sp>
        <p:nvSpPr>
          <p:cNvPr id="69" name="テキスト ボックス 68"/>
          <p:cNvSpPr txBox="1"/>
          <p:nvPr/>
        </p:nvSpPr>
        <p:spPr>
          <a:xfrm>
            <a:off x="287706" y="2070382"/>
            <a:ext cx="2104293" cy="307777"/>
          </a:xfrm>
          <a:prstGeom prst="rect">
            <a:avLst/>
          </a:prstGeom>
          <a:noFill/>
        </p:spPr>
        <p:txBody>
          <a:bodyPr wrap="square" rtlCol="0">
            <a:spAutoFit/>
          </a:bodyPr>
          <a:lstStyle/>
          <a:p>
            <a:pPr algn="ctr"/>
            <a:r>
              <a:rPr kumimoji="1" lang="ja-JP" altLang="en-US" sz="1400" b="1" dirty="0">
                <a:latin typeface="Hiragino Kaku Gothic ProN W3" panose="020B0300000000000000" pitchFamily="34" charset="-128"/>
                <a:ea typeface="Hiragino Kaku Gothic ProN W3" panose="020B0300000000000000" pitchFamily="34" charset="-128"/>
                <a:cs typeface="Hiragino Kaku Gothic Pro W6" charset="-128"/>
              </a:rPr>
              <a:t>壁面移動ロボット</a:t>
            </a:r>
          </a:p>
        </p:txBody>
      </p:sp>
      <p:sp>
        <p:nvSpPr>
          <p:cNvPr id="71" name="テキスト ボックス 70"/>
          <p:cNvSpPr txBox="1"/>
          <p:nvPr/>
        </p:nvSpPr>
        <p:spPr>
          <a:xfrm>
            <a:off x="1952190" y="3266024"/>
            <a:ext cx="2104293" cy="307777"/>
          </a:xfrm>
          <a:prstGeom prst="rect">
            <a:avLst/>
          </a:prstGeom>
          <a:noFill/>
        </p:spPr>
        <p:txBody>
          <a:bodyPr wrap="square" rtlCol="0">
            <a:spAutoFit/>
          </a:bodyPr>
          <a:lstStyle/>
          <a:p>
            <a:pPr algn="ctr"/>
            <a:r>
              <a:rPr lang="ja-JP" altLang="en-US" sz="1400" b="1" dirty="0">
                <a:latin typeface="Hiragino Kaku Gothic ProN W3" panose="020B0300000000000000" pitchFamily="34" charset="-128"/>
                <a:ea typeface="Hiragino Kaku Gothic ProN W3" panose="020B0300000000000000" pitchFamily="34" charset="-128"/>
                <a:cs typeface="Hiragino Kaku Gothic Pro W6" charset="-128"/>
              </a:rPr>
              <a:t>物体搬送システム</a:t>
            </a:r>
            <a:endParaRPr kumimoji="1" lang="ja-JP" altLang="en-US" sz="1400" b="1" dirty="0">
              <a:latin typeface="Hiragino Kaku Gothic ProN W3" panose="020B0300000000000000" pitchFamily="34" charset="-128"/>
              <a:ea typeface="Hiragino Kaku Gothic ProN W3" panose="020B0300000000000000" pitchFamily="34" charset="-128"/>
              <a:cs typeface="Hiragino Kaku Gothic Pro W6" charset="-128"/>
            </a:endParaRPr>
          </a:p>
        </p:txBody>
      </p:sp>
      <p:sp>
        <p:nvSpPr>
          <p:cNvPr id="72" name="テキスト ボックス 71"/>
          <p:cNvSpPr txBox="1"/>
          <p:nvPr/>
        </p:nvSpPr>
        <p:spPr>
          <a:xfrm>
            <a:off x="2313257" y="2089687"/>
            <a:ext cx="1880149" cy="307777"/>
          </a:xfrm>
          <a:prstGeom prst="rect">
            <a:avLst/>
          </a:prstGeom>
          <a:noFill/>
        </p:spPr>
        <p:txBody>
          <a:bodyPr wrap="square" rtlCol="0">
            <a:spAutoFit/>
          </a:bodyPr>
          <a:lstStyle/>
          <a:p>
            <a:pPr algn="ctr"/>
            <a:r>
              <a:rPr kumimoji="1" lang="ja-JP" altLang="en-US" sz="1400" b="1" dirty="0" smtClean="0">
                <a:latin typeface="Hiragino Kaku Gothic ProN W3" panose="020B0300000000000000" pitchFamily="34" charset="-128"/>
                <a:ea typeface="Hiragino Kaku Gothic ProN W3" panose="020B0300000000000000" pitchFamily="34" charset="-128"/>
                <a:cs typeface="Hiragino Kaku Gothic Pro W6" charset="-128"/>
              </a:rPr>
              <a:t>パネル型</a:t>
            </a:r>
            <a:r>
              <a:rPr kumimoji="1" lang="en-US" altLang="ja-JP" sz="1400" b="1" dirty="0" smtClean="0">
                <a:latin typeface="Hiragino Kaku Gothic ProN W3" panose="020B0300000000000000" pitchFamily="34" charset="-128"/>
                <a:ea typeface="Hiragino Kaku Gothic ProN W3" panose="020B0300000000000000" pitchFamily="34" charset="-128"/>
                <a:cs typeface="Hiragino Kaku Gothic Pro W6" charset="-128"/>
              </a:rPr>
              <a:t>RT</a:t>
            </a:r>
            <a:r>
              <a:rPr kumimoji="1" lang="ja-JP" altLang="en-US" sz="1400" b="1" dirty="0">
                <a:latin typeface="Hiragino Kaku Gothic ProN W3" panose="020B0300000000000000" pitchFamily="34" charset="-128"/>
                <a:ea typeface="Hiragino Kaku Gothic ProN W3" panose="020B0300000000000000" pitchFamily="34" charset="-128"/>
                <a:cs typeface="Hiragino Kaku Gothic Pro W6" charset="-128"/>
              </a:rPr>
              <a:t>デバイス</a:t>
            </a:r>
          </a:p>
        </p:txBody>
      </p:sp>
      <p:sp>
        <p:nvSpPr>
          <p:cNvPr id="73" name="テキスト ボックス 72"/>
          <p:cNvSpPr txBox="1"/>
          <p:nvPr/>
        </p:nvSpPr>
        <p:spPr>
          <a:xfrm>
            <a:off x="5975840" y="3967401"/>
            <a:ext cx="1310933" cy="584775"/>
          </a:xfrm>
          <a:prstGeom prst="rect">
            <a:avLst/>
          </a:prstGeom>
          <a:noFill/>
        </p:spPr>
        <p:txBody>
          <a:bodyPr wrap="square" rtlCol="0">
            <a:spAutoFit/>
          </a:bodyPr>
          <a:lstStyle/>
          <a:p>
            <a:pPr algn="ctr"/>
            <a:r>
              <a:rPr kumimoji="1" lang="ja-JP" altLang="en-US" sz="1600" b="1" dirty="0">
                <a:latin typeface="Hiragino Kaku Gothic ProN W3" panose="020B0300000000000000" pitchFamily="34" charset="-128"/>
                <a:ea typeface="Hiragino Kaku Gothic ProN W3" panose="020B0300000000000000" pitchFamily="34" charset="-128"/>
                <a:cs typeface="Hiragino Kaku Gothic Pro W6" charset="-128"/>
              </a:rPr>
              <a:t>アクティブ</a:t>
            </a:r>
            <a:endParaRPr kumimoji="1" lang="en-US" altLang="ja-JP" sz="1600" b="1" dirty="0">
              <a:latin typeface="Hiragino Kaku Gothic ProN W3" panose="020B0300000000000000" pitchFamily="34" charset="-128"/>
              <a:ea typeface="Hiragino Kaku Gothic ProN W3" panose="020B0300000000000000" pitchFamily="34" charset="-128"/>
              <a:cs typeface="Hiragino Kaku Gothic Pro W6" charset="-128"/>
            </a:endParaRPr>
          </a:p>
          <a:p>
            <a:pPr algn="ctr"/>
            <a:r>
              <a:rPr kumimoji="1" lang="ja-JP" altLang="en-US" sz="1600" b="1" dirty="0">
                <a:latin typeface="Hiragino Kaku Gothic ProN W3" panose="020B0300000000000000" pitchFamily="34" charset="-128"/>
                <a:ea typeface="Hiragino Kaku Gothic ProN W3" panose="020B0300000000000000" pitchFamily="34" charset="-128"/>
                <a:cs typeface="Hiragino Kaku Gothic Pro W6" charset="-128"/>
              </a:rPr>
              <a:t>キャスタ</a:t>
            </a:r>
          </a:p>
        </p:txBody>
      </p:sp>
      <p:pic>
        <p:nvPicPr>
          <p:cNvPr id="95" name="図 94"/>
          <p:cNvPicPr>
            <a:picLocks noChangeAspect="1"/>
          </p:cNvPicPr>
          <p:nvPr/>
        </p:nvPicPr>
        <p:blipFill>
          <a:blip r:embed="rId7"/>
          <a:stretch>
            <a:fillRect/>
          </a:stretch>
        </p:blipFill>
        <p:spPr>
          <a:xfrm>
            <a:off x="4714231" y="1130622"/>
            <a:ext cx="2313068" cy="1135789"/>
          </a:xfrm>
          <a:prstGeom prst="rect">
            <a:avLst/>
          </a:prstGeom>
        </p:spPr>
      </p:pic>
      <p:sp>
        <p:nvSpPr>
          <p:cNvPr id="96" name="テキスト ボックス 95"/>
          <p:cNvSpPr txBox="1"/>
          <p:nvPr/>
        </p:nvSpPr>
        <p:spPr>
          <a:xfrm>
            <a:off x="7080899" y="1294084"/>
            <a:ext cx="1723555" cy="523220"/>
          </a:xfrm>
          <a:prstGeom prst="rect">
            <a:avLst/>
          </a:prstGeom>
          <a:noFill/>
        </p:spPr>
        <p:txBody>
          <a:bodyPr wrap="square" rtlCol="0">
            <a:spAutoFit/>
          </a:bodyPr>
          <a:lstStyle/>
          <a:p>
            <a:pPr algn="ctr"/>
            <a:r>
              <a:rPr kumimoji="1" lang="ja-JP" altLang="en-US" sz="1400" b="1" dirty="0">
                <a:latin typeface="Hiragino Kaku Gothic ProN W3" panose="020B0300000000000000" pitchFamily="34" charset="-128"/>
                <a:ea typeface="Hiragino Kaku Gothic ProN W3" panose="020B0300000000000000" pitchFamily="34" charset="-128"/>
              </a:rPr>
              <a:t>画像処理による</a:t>
            </a:r>
            <a:r>
              <a:rPr kumimoji="1" lang="en-US" altLang="ja-JP" sz="1400" b="1" dirty="0">
                <a:latin typeface="Hiragino Kaku Gothic ProN W3" panose="020B0300000000000000" pitchFamily="34" charset="-128"/>
                <a:ea typeface="Hiragino Kaku Gothic ProN W3" panose="020B0300000000000000" pitchFamily="34" charset="-128"/>
              </a:rPr>
              <a:t/>
            </a:r>
            <a:br>
              <a:rPr kumimoji="1" lang="en-US" altLang="ja-JP" sz="1400" b="1" dirty="0">
                <a:latin typeface="Hiragino Kaku Gothic ProN W3" panose="020B0300000000000000" pitchFamily="34" charset="-128"/>
                <a:ea typeface="Hiragino Kaku Gothic ProN W3" panose="020B0300000000000000" pitchFamily="34" charset="-128"/>
              </a:rPr>
            </a:br>
            <a:r>
              <a:rPr kumimoji="1" lang="ja-JP" altLang="en-US" sz="1400" b="1" dirty="0">
                <a:latin typeface="Hiragino Kaku Gothic ProN W3" panose="020B0300000000000000" pitchFamily="34" charset="-128"/>
                <a:ea typeface="Hiragino Kaku Gothic ProN W3" panose="020B0300000000000000" pitchFamily="34" charset="-128"/>
              </a:rPr>
              <a:t>内視鏡検査支援</a:t>
            </a:r>
          </a:p>
        </p:txBody>
      </p:sp>
      <p:sp>
        <p:nvSpPr>
          <p:cNvPr id="97" name="正方形/長方形 96"/>
          <p:cNvSpPr/>
          <p:nvPr/>
        </p:nvSpPr>
        <p:spPr>
          <a:xfrm>
            <a:off x="4575365" y="2690209"/>
            <a:ext cx="2000733" cy="738664"/>
          </a:xfrm>
          <a:prstGeom prst="rect">
            <a:avLst/>
          </a:prstGeom>
        </p:spPr>
        <p:txBody>
          <a:bodyPr wrap="square">
            <a:spAutoFit/>
          </a:bodyPr>
          <a:lstStyle/>
          <a:p>
            <a:r>
              <a:rPr lang="ja-JP" altLang="en-US" sz="1400" b="1" dirty="0">
                <a:latin typeface="Hiragino Kaku Gothic ProN W3" panose="020B0300000000000000" pitchFamily="34" charset="-128"/>
                <a:ea typeface="Hiragino Kaku Gothic ProN W3" panose="020B0300000000000000" pitchFamily="34" charset="-128"/>
              </a:rPr>
              <a:t>ディープラーニングを用いた欠陥箇所検査システム</a:t>
            </a:r>
          </a:p>
        </p:txBody>
      </p:sp>
      <p:pic>
        <p:nvPicPr>
          <p:cNvPr id="103" name="図 102">
            <a:extLst>
              <a:ext uri="{FF2B5EF4-FFF2-40B4-BE49-F238E27FC236}">
                <a16:creationId xmlns:a16="http://schemas.microsoft.com/office/drawing/2014/main" id="{B7ED0128-7591-8A4F-A0FB-DD9ECA6AC1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3150" y="2727798"/>
            <a:ext cx="1124125" cy="804452"/>
          </a:xfrm>
          <a:prstGeom prst="rect">
            <a:avLst/>
          </a:prstGeom>
        </p:spPr>
      </p:pic>
      <p:grpSp>
        <p:nvGrpSpPr>
          <p:cNvPr id="104" name="図形グループ 19"/>
          <p:cNvGrpSpPr>
            <a:grpSpLocks noChangeAspect="1"/>
          </p:cNvGrpSpPr>
          <p:nvPr/>
        </p:nvGrpSpPr>
        <p:grpSpPr>
          <a:xfrm>
            <a:off x="7703012" y="2731564"/>
            <a:ext cx="1129180" cy="814344"/>
            <a:chOff x="6746337" y="4731961"/>
            <a:chExt cx="2010600" cy="1438836"/>
          </a:xfrm>
        </p:grpSpPr>
        <p:pic>
          <p:nvPicPr>
            <p:cNvPr id="105" name="図 104">
              <a:extLst>
                <a:ext uri="{FF2B5EF4-FFF2-40B4-BE49-F238E27FC236}">
                  <a16:creationId xmlns:a16="http://schemas.microsoft.com/office/drawing/2014/main" id="{B7ED0128-7591-8A4F-A0FB-DD9ECA6AC1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46337" y="4731961"/>
              <a:ext cx="2010600" cy="1438836"/>
            </a:xfrm>
            <a:prstGeom prst="rect">
              <a:avLst/>
            </a:prstGeom>
          </p:spPr>
        </p:pic>
        <p:sp>
          <p:nvSpPr>
            <p:cNvPr id="106" name="正方形/長方形 105"/>
            <p:cNvSpPr/>
            <p:nvPr/>
          </p:nvSpPr>
          <p:spPr>
            <a:xfrm>
              <a:off x="7932717" y="5451379"/>
              <a:ext cx="190006" cy="2131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7" name="右矢印 106"/>
          <p:cNvSpPr/>
          <p:nvPr/>
        </p:nvSpPr>
        <p:spPr>
          <a:xfrm>
            <a:off x="7468889" y="2945875"/>
            <a:ext cx="468245" cy="38572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135" name="図 134"/>
          <p:cNvPicPr>
            <a:picLocks noChangeAspect="1"/>
          </p:cNvPicPr>
          <p:nvPr/>
        </p:nvPicPr>
        <p:blipFill>
          <a:blip r:embed="rId10"/>
          <a:stretch>
            <a:fillRect/>
          </a:stretch>
        </p:blipFill>
        <p:spPr>
          <a:xfrm>
            <a:off x="6876256" y="2007001"/>
            <a:ext cx="2172111" cy="871334"/>
          </a:xfrm>
          <a:prstGeom prst="rect">
            <a:avLst/>
          </a:prstGeom>
        </p:spPr>
      </p:pic>
      <p:pic>
        <p:nvPicPr>
          <p:cNvPr id="138" name="図 137"/>
          <p:cNvPicPr>
            <a:picLocks noChangeAspect="1"/>
          </p:cNvPicPr>
          <p:nvPr/>
        </p:nvPicPr>
        <p:blipFill>
          <a:blip r:embed="rId11"/>
          <a:stretch>
            <a:fillRect/>
          </a:stretch>
        </p:blipFill>
        <p:spPr>
          <a:xfrm>
            <a:off x="2946785" y="5124977"/>
            <a:ext cx="1558499" cy="994512"/>
          </a:xfrm>
          <a:prstGeom prst="rect">
            <a:avLst/>
          </a:prstGeom>
          <a:ln>
            <a:noFill/>
          </a:ln>
        </p:spPr>
      </p:pic>
      <p:pic>
        <p:nvPicPr>
          <p:cNvPr id="139" name="図 138"/>
          <p:cNvPicPr>
            <a:picLocks noChangeAspect="1"/>
          </p:cNvPicPr>
          <p:nvPr/>
        </p:nvPicPr>
        <p:blipFill>
          <a:blip r:embed="rId12"/>
          <a:stretch>
            <a:fillRect/>
          </a:stretch>
        </p:blipFill>
        <p:spPr>
          <a:xfrm>
            <a:off x="118500" y="3966229"/>
            <a:ext cx="1442726" cy="1082044"/>
          </a:xfrm>
          <a:prstGeom prst="rect">
            <a:avLst/>
          </a:prstGeom>
        </p:spPr>
      </p:pic>
      <p:pic>
        <p:nvPicPr>
          <p:cNvPr id="140" name="図 139"/>
          <p:cNvPicPr>
            <a:picLocks noChangeAspect="1"/>
          </p:cNvPicPr>
          <p:nvPr/>
        </p:nvPicPr>
        <p:blipFill>
          <a:blip r:embed="rId13"/>
          <a:stretch>
            <a:fillRect/>
          </a:stretch>
        </p:blipFill>
        <p:spPr>
          <a:xfrm>
            <a:off x="338953" y="5167385"/>
            <a:ext cx="842177" cy="884170"/>
          </a:xfrm>
          <a:prstGeom prst="rect">
            <a:avLst/>
          </a:prstGeom>
        </p:spPr>
      </p:pic>
      <p:pic>
        <p:nvPicPr>
          <p:cNvPr id="141" name="図 140"/>
          <p:cNvPicPr>
            <a:picLocks noChangeAspect="1"/>
          </p:cNvPicPr>
          <p:nvPr/>
        </p:nvPicPr>
        <p:blipFill>
          <a:blip r:embed="rId14"/>
          <a:stretch>
            <a:fillRect/>
          </a:stretch>
        </p:blipFill>
        <p:spPr>
          <a:xfrm>
            <a:off x="2259071" y="4624858"/>
            <a:ext cx="642630" cy="418131"/>
          </a:xfrm>
          <a:prstGeom prst="rect">
            <a:avLst/>
          </a:prstGeom>
        </p:spPr>
      </p:pic>
      <p:sp>
        <p:nvSpPr>
          <p:cNvPr id="142" name="テキスト ボックス 141"/>
          <p:cNvSpPr txBox="1"/>
          <p:nvPr/>
        </p:nvSpPr>
        <p:spPr>
          <a:xfrm>
            <a:off x="2601860" y="3999224"/>
            <a:ext cx="1947593" cy="584775"/>
          </a:xfrm>
          <a:prstGeom prst="rect">
            <a:avLst/>
          </a:prstGeom>
          <a:noFill/>
        </p:spPr>
        <p:txBody>
          <a:bodyPr wrap="square" rtlCol="0">
            <a:spAutoFit/>
          </a:bodyPr>
          <a:lstStyle/>
          <a:p>
            <a:r>
              <a:rPr kumimoji="1" lang="ja-JP" altLang="en-US" sz="1600" b="1" dirty="0">
                <a:latin typeface="Hiragino Kaku Gothic ProN W3" panose="020B0300000000000000" pitchFamily="34" charset="-128"/>
                <a:ea typeface="Hiragino Kaku Gothic ProN W3" panose="020B0300000000000000" pitchFamily="34" charset="-128"/>
              </a:rPr>
              <a:t>小売店の陳列・廃棄作業の自動化</a:t>
            </a:r>
          </a:p>
        </p:txBody>
      </p:sp>
      <p:sp>
        <p:nvSpPr>
          <p:cNvPr id="143" name="正方形/長方形 142"/>
          <p:cNvSpPr/>
          <p:nvPr/>
        </p:nvSpPr>
        <p:spPr>
          <a:xfrm>
            <a:off x="2859685" y="4833923"/>
            <a:ext cx="1758815" cy="338554"/>
          </a:xfrm>
          <a:prstGeom prst="rect">
            <a:avLst/>
          </a:prstGeom>
        </p:spPr>
        <p:txBody>
          <a:bodyPr wrap="none">
            <a:spAutoFit/>
          </a:bodyPr>
          <a:lstStyle/>
          <a:p>
            <a:r>
              <a:rPr lang="ja-JP" altLang="en-US" sz="1600" b="1" dirty="0"/>
              <a:t>遠隔教示システム</a:t>
            </a:r>
          </a:p>
        </p:txBody>
      </p:sp>
      <p:pic>
        <p:nvPicPr>
          <p:cNvPr id="144" name="図 143"/>
          <p:cNvPicPr>
            <a:picLocks noChangeAspect="1"/>
          </p:cNvPicPr>
          <p:nvPr/>
        </p:nvPicPr>
        <p:blipFill>
          <a:blip r:embed="rId15"/>
          <a:stretch>
            <a:fillRect/>
          </a:stretch>
        </p:blipFill>
        <p:spPr>
          <a:xfrm>
            <a:off x="1596017" y="3966229"/>
            <a:ext cx="857213" cy="645519"/>
          </a:xfrm>
          <a:prstGeom prst="rect">
            <a:avLst/>
          </a:prstGeom>
        </p:spPr>
      </p:pic>
      <p:pic>
        <p:nvPicPr>
          <p:cNvPr id="145" name="図 144"/>
          <p:cNvPicPr>
            <a:picLocks noChangeAspect="1"/>
          </p:cNvPicPr>
          <p:nvPr/>
        </p:nvPicPr>
        <p:blipFill>
          <a:blip r:embed="rId16"/>
          <a:stretch>
            <a:fillRect/>
          </a:stretch>
        </p:blipFill>
        <p:spPr>
          <a:xfrm>
            <a:off x="1600043" y="4620145"/>
            <a:ext cx="641224" cy="428128"/>
          </a:xfrm>
          <a:prstGeom prst="rect">
            <a:avLst/>
          </a:prstGeom>
        </p:spPr>
      </p:pic>
      <p:pic>
        <p:nvPicPr>
          <p:cNvPr id="146" name="図 145"/>
          <p:cNvPicPr>
            <a:picLocks noChangeAspect="1"/>
          </p:cNvPicPr>
          <p:nvPr/>
        </p:nvPicPr>
        <p:blipFill>
          <a:blip r:embed="rId17"/>
          <a:stretch>
            <a:fillRect/>
          </a:stretch>
        </p:blipFill>
        <p:spPr>
          <a:xfrm>
            <a:off x="1257046" y="5164256"/>
            <a:ext cx="1484360" cy="887299"/>
          </a:xfrm>
          <a:prstGeom prst="rect">
            <a:avLst/>
          </a:prstGeom>
        </p:spPr>
      </p:pic>
      <p:sp>
        <p:nvSpPr>
          <p:cNvPr id="147" name="正方形/長方形 146"/>
          <p:cNvSpPr/>
          <p:nvPr/>
        </p:nvSpPr>
        <p:spPr>
          <a:xfrm>
            <a:off x="21132" y="6046271"/>
            <a:ext cx="3351719" cy="338554"/>
          </a:xfrm>
          <a:prstGeom prst="rect">
            <a:avLst/>
          </a:prstGeom>
        </p:spPr>
        <p:txBody>
          <a:bodyPr wrap="square">
            <a:spAutoFit/>
          </a:bodyPr>
          <a:lstStyle/>
          <a:p>
            <a:r>
              <a:rPr lang="ja-JP" altLang="en-US" sz="1600" b="1" dirty="0">
                <a:latin typeface="Hiragino Kaku Gothic ProN W3" panose="020B0300000000000000" pitchFamily="34" charset="-128"/>
                <a:ea typeface="Hiragino Kaku Gothic ProN W3" panose="020B0300000000000000" pitchFamily="34" charset="-128"/>
              </a:rPr>
              <a:t>双腕ロボットによる物体操作技術</a:t>
            </a:r>
          </a:p>
        </p:txBody>
      </p:sp>
      <p:pic>
        <p:nvPicPr>
          <p:cNvPr id="149" name="図 148"/>
          <p:cNvPicPr>
            <a:picLocks noChangeAspect="1"/>
          </p:cNvPicPr>
          <p:nvPr/>
        </p:nvPicPr>
        <p:blipFill>
          <a:blip r:embed="rId18"/>
          <a:stretch>
            <a:fillRect/>
          </a:stretch>
        </p:blipFill>
        <p:spPr>
          <a:xfrm>
            <a:off x="4998110" y="5130811"/>
            <a:ext cx="1565115" cy="957127"/>
          </a:xfrm>
          <a:prstGeom prst="rect">
            <a:avLst/>
          </a:prstGeom>
        </p:spPr>
      </p:pic>
      <p:pic>
        <p:nvPicPr>
          <p:cNvPr id="151" name="図 150"/>
          <p:cNvPicPr>
            <a:picLocks noChangeAspect="1"/>
          </p:cNvPicPr>
          <p:nvPr/>
        </p:nvPicPr>
        <p:blipFill>
          <a:blip r:embed="rId19"/>
          <a:stretch>
            <a:fillRect/>
          </a:stretch>
        </p:blipFill>
        <p:spPr>
          <a:xfrm>
            <a:off x="7059799" y="4277265"/>
            <a:ext cx="1939060" cy="1143446"/>
          </a:xfrm>
          <a:prstGeom prst="rect">
            <a:avLst/>
          </a:prstGeom>
        </p:spPr>
      </p:pic>
      <p:sp>
        <p:nvSpPr>
          <p:cNvPr id="153" name="正方形/長方形 152"/>
          <p:cNvSpPr/>
          <p:nvPr/>
        </p:nvSpPr>
        <p:spPr>
          <a:xfrm>
            <a:off x="4542903" y="6046271"/>
            <a:ext cx="3134372" cy="338554"/>
          </a:xfrm>
          <a:prstGeom prst="rect">
            <a:avLst/>
          </a:prstGeom>
        </p:spPr>
        <p:txBody>
          <a:bodyPr wrap="square">
            <a:spAutoFit/>
          </a:bodyPr>
          <a:lstStyle/>
          <a:p>
            <a:r>
              <a:rPr lang="en-US" altLang="ja-JP" sz="1600" b="1" dirty="0">
                <a:latin typeface="Hiragino Kaku Gothic ProN W3" panose="020B0300000000000000" pitchFamily="34" charset="-128"/>
                <a:ea typeface="Hiragino Kaku Gothic ProN W3" panose="020B0300000000000000" pitchFamily="34" charset="-128"/>
              </a:rPr>
              <a:t>3DSLAM</a:t>
            </a:r>
            <a:r>
              <a:rPr lang="ja-JP" altLang="en-US" sz="1600" b="1" dirty="0">
                <a:latin typeface="Hiragino Kaku Gothic ProN W3" panose="020B0300000000000000" pitchFamily="34" charset="-128"/>
                <a:ea typeface="Hiragino Kaku Gothic ProN W3" panose="020B0300000000000000" pitchFamily="34" charset="-128"/>
              </a:rPr>
              <a:t>による環境地図生成</a:t>
            </a:r>
          </a:p>
        </p:txBody>
      </p:sp>
      <p:sp>
        <p:nvSpPr>
          <p:cNvPr id="154" name="正方形/長方形 153"/>
          <p:cNvSpPr/>
          <p:nvPr/>
        </p:nvSpPr>
        <p:spPr>
          <a:xfrm>
            <a:off x="6959619" y="5436093"/>
            <a:ext cx="2296047" cy="584775"/>
          </a:xfrm>
          <a:prstGeom prst="rect">
            <a:avLst/>
          </a:prstGeom>
        </p:spPr>
        <p:txBody>
          <a:bodyPr wrap="square">
            <a:spAutoFit/>
          </a:bodyPr>
          <a:lstStyle/>
          <a:p>
            <a:r>
              <a:rPr lang="ja-JP" altLang="en-US" sz="1600" b="1" dirty="0">
                <a:latin typeface="Hiragino Kaku Gothic ProN W3" panose="020B0300000000000000" pitchFamily="34" charset="-128"/>
                <a:ea typeface="Hiragino Kaku Gothic ProN W3" panose="020B0300000000000000" pitchFamily="34" charset="-128"/>
              </a:rPr>
              <a:t>マーカを</a:t>
            </a:r>
            <a:r>
              <a:rPr lang="ja-JP" altLang="en-US" sz="1600" b="1" dirty="0" smtClean="0">
                <a:latin typeface="Hiragino Kaku Gothic ProN W3" panose="020B0300000000000000" pitchFamily="34" charset="-128"/>
                <a:ea typeface="Hiragino Kaku Gothic ProN W3" panose="020B0300000000000000" pitchFamily="34" charset="-128"/>
              </a:rPr>
              <a:t>用いた</a:t>
            </a:r>
            <a:endParaRPr lang="en-US" altLang="ja-JP" sz="1600" b="1" dirty="0" smtClean="0">
              <a:latin typeface="Hiragino Kaku Gothic ProN W3" panose="020B0300000000000000" pitchFamily="34" charset="-128"/>
              <a:ea typeface="Hiragino Kaku Gothic ProN W3" panose="020B0300000000000000" pitchFamily="34" charset="-128"/>
            </a:endParaRPr>
          </a:p>
          <a:p>
            <a:r>
              <a:rPr lang="ja-JP" altLang="en-US" sz="1600" b="1" dirty="0" smtClean="0">
                <a:latin typeface="Hiragino Kaku Gothic ProN W3" panose="020B0300000000000000" pitchFamily="34" charset="-128"/>
                <a:ea typeface="Hiragino Kaku Gothic ProN W3" panose="020B0300000000000000" pitchFamily="34" charset="-128"/>
              </a:rPr>
              <a:t>ドローン</a:t>
            </a:r>
            <a:r>
              <a:rPr lang="ja-JP" altLang="en-US" sz="1600" b="1" dirty="0">
                <a:latin typeface="Hiragino Kaku Gothic ProN W3" panose="020B0300000000000000" pitchFamily="34" charset="-128"/>
                <a:ea typeface="Hiragino Kaku Gothic ProN W3" panose="020B0300000000000000" pitchFamily="34" charset="-128"/>
              </a:rPr>
              <a:t>の経路誘導</a:t>
            </a:r>
          </a:p>
        </p:txBody>
      </p:sp>
      <p:pic>
        <p:nvPicPr>
          <p:cNvPr id="156" name="図 155"/>
          <p:cNvPicPr>
            <a:picLocks noChangeAspect="1"/>
          </p:cNvPicPr>
          <p:nvPr/>
        </p:nvPicPr>
        <p:blipFill>
          <a:blip r:embed="rId20"/>
          <a:stretch>
            <a:fillRect/>
          </a:stretch>
        </p:blipFill>
        <p:spPr>
          <a:xfrm>
            <a:off x="764041" y="2375949"/>
            <a:ext cx="973914" cy="730436"/>
          </a:xfrm>
          <a:prstGeom prst="rect">
            <a:avLst/>
          </a:prstGeom>
        </p:spPr>
      </p:pic>
      <p:sp>
        <p:nvSpPr>
          <p:cNvPr id="157" name="正方形/長方形 156"/>
          <p:cNvSpPr/>
          <p:nvPr/>
        </p:nvSpPr>
        <p:spPr>
          <a:xfrm>
            <a:off x="443311" y="3062365"/>
            <a:ext cx="1815606" cy="523220"/>
          </a:xfrm>
          <a:prstGeom prst="rect">
            <a:avLst/>
          </a:prstGeom>
        </p:spPr>
        <p:txBody>
          <a:bodyPr wrap="square">
            <a:spAutoFit/>
          </a:bodyPr>
          <a:lstStyle/>
          <a:p>
            <a:r>
              <a:rPr lang="ja-JP" altLang="en-US" sz="1400" b="1" dirty="0">
                <a:latin typeface="Hiragino Kaku Gothic ProN W3" panose="020B0300000000000000" pitchFamily="34" charset="-128"/>
                <a:ea typeface="Hiragino Kaku Gothic ProN W3" panose="020B0300000000000000" pitchFamily="34" charset="-128"/>
              </a:rPr>
              <a:t>吸引機構を用いたプリント基板操作</a:t>
            </a:r>
          </a:p>
        </p:txBody>
      </p:sp>
    </p:spTree>
    <p:extLst>
      <p:ext uri="{BB962C8B-B14F-4D97-AF65-F5344CB8AC3E}">
        <p14:creationId xmlns:p14="http://schemas.microsoft.com/office/powerpoint/2010/main" val="1872665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latin typeface="Hiragino Kaku Gothic Std W8" panose="020B0800000000000000" pitchFamily="34" charset="-128"/>
                <a:ea typeface="Hiragino Kaku Gothic Std W8" panose="020B0800000000000000" pitchFamily="34" charset="-128"/>
              </a:rPr>
              <a:t>屋内空間の構築が容易なパネルモジュール</a:t>
            </a:r>
            <a:endParaRPr kumimoji="1" lang="ja-JP" altLang="en-US" sz="3600" dirty="0">
              <a:latin typeface="Hiragino Kaku Gothic Std W8" panose="020B0800000000000000" pitchFamily="34" charset="-128"/>
              <a:ea typeface="Hiragino Kaku Gothic Std W8" panose="020B0800000000000000" pitchFamily="34" charset="-128"/>
            </a:endParaRPr>
          </a:p>
        </p:txBody>
      </p:sp>
      <p:sp>
        <p:nvSpPr>
          <p:cNvPr id="4" name="日付プレースホルダー 3"/>
          <p:cNvSpPr>
            <a:spLocks noGrp="1"/>
          </p:cNvSpPr>
          <p:nvPr>
            <p:ph type="dt" sz="half" idx="10"/>
          </p:nvPr>
        </p:nvSpPr>
        <p:spPr/>
        <p:txBody>
          <a:bodyPr/>
          <a:lstStyle/>
          <a:p>
            <a:fld id="{C12E3AED-6643-B84C-AEC1-40789FC47287}" type="datetime1">
              <a:rPr kumimoji="1" lang="ja-JP" altLang="en-US" smtClean="0"/>
              <a:t>2019/11/25</a:t>
            </a:fld>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037" y="3515090"/>
            <a:ext cx="2071927" cy="203689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5805" y="3588048"/>
            <a:ext cx="2077482" cy="2107801"/>
          </a:xfrm>
          <a:prstGeom prst="rect">
            <a:avLst/>
          </a:prstGeom>
        </p:spPr>
      </p:pic>
      <p:sp>
        <p:nvSpPr>
          <p:cNvPr id="16" name="テキスト ボックス 15"/>
          <p:cNvSpPr txBox="1"/>
          <p:nvPr/>
        </p:nvSpPr>
        <p:spPr>
          <a:xfrm>
            <a:off x="4313942" y="1425488"/>
            <a:ext cx="4951939" cy="461665"/>
          </a:xfrm>
          <a:prstGeom prst="rect">
            <a:avLst/>
          </a:prstGeom>
          <a:noFill/>
        </p:spPr>
        <p:txBody>
          <a:bodyPr wrap="square" rtlCol="0">
            <a:spAutoFit/>
          </a:bodyPr>
          <a:lstStyle/>
          <a:p>
            <a:r>
              <a:rPr kumimoji="1" lang="ja-JP" altLang="en-US" sz="2400" dirty="0">
                <a:solidFill>
                  <a:srgbClr val="FF0000"/>
                </a:solidFill>
              </a:rPr>
              <a:t>センサの追加，他機との連動が用意</a:t>
            </a:r>
          </a:p>
        </p:txBody>
      </p:sp>
      <p:sp>
        <p:nvSpPr>
          <p:cNvPr id="18" name="テキスト ボックス 17"/>
          <p:cNvSpPr txBox="1"/>
          <p:nvPr/>
        </p:nvSpPr>
        <p:spPr>
          <a:xfrm>
            <a:off x="4400119" y="758101"/>
            <a:ext cx="4548040" cy="461665"/>
          </a:xfrm>
          <a:prstGeom prst="rect">
            <a:avLst/>
          </a:prstGeom>
          <a:noFill/>
        </p:spPr>
        <p:txBody>
          <a:bodyPr wrap="none" rtlCol="0">
            <a:spAutoFit/>
          </a:bodyPr>
          <a:lstStyle/>
          <a:p>
            <a:r>
              <a:rPr kumimoji="1" lang="ja-JP" altLang="en-US" sz="2400" dirty="0"/>
              <a:t>パネル，制御方式</a:t>
            </a:r>
            <a:r>
              <a:rPr kumimoji="1" lang="ja-JP" altLang="en-US" sz="2400"/>
              <a:t>のモジュール化</a:t>
            </a:r>
            <a:endParaRPr kumimoji="1" lang="en-US" altLang="ja-JP" sz="2400" dirty="0"/>
          </a:p>
        </p:txBody>
      </p:sp>
      <p:pic>
        <p:nvPicPr>
          <p:cNvPr id="19" name="図 18"/>
          <p:cNvPicPr>
            <a:picLocks noChangeAspect="1"/>
          </p:cNvPicPr>
          <p:nvPr/>
        </p:nvPicPr>
        <p:blipFill>
          <a:blip r:embed="rId5"/>
          <a:stretch>
            <a:fillRect/>
          </a:stretch>
        </p:blipFill>
        <p:spPr>
          <a:xfrm>
            <a:off x="5284190" y="2361306"/>
            <a:ext cx="747044" cy="747044"/>
          </a:xfrm>
          <a:prstGeom prst="rect">
            <a:avLst/>
          </a:prstGeom>
        </p:spPr>
      </p:pic>
      <p:sp>
        <p:nvSpPr>
          <p:cNvPr id="20" name="角丸四角形吹き出し 19"/>
          <p:cNvSpPr/>
          <p:nvPr/>
        </p:nvSpPr>
        <p:spPr>
          <a:xfrm>
            <a:off x="5186943" y="2005760"/>
            <a:ext cx="1516963" cy="233559"/>
          </a:xfrm>
          <a:prstGeom prst="wedgeRoundRectCallout">
            <a:avLst>
              <a:gd name="adj1" fmla="val -22623"/>
              <a:gd name="adj2" fmla="val 82093"/>
              <a:gd name="adj3" fmla="val 166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dirty="0">
                <a:solidFill>
                  <a:srgbClr val="0070C0"/>
                </a:solidFill>
              </a:rPr>
              <a:t>雨が降りそうな時，</a:t>
            </a:r>
          </a:p>
        </p:txBody>
      </p:sp>
      <p:sp>
        <p:nvSpPr>
          <p:cNvPr id="14" name="右矢印 13"/>
          <p:cNvSpPr/>
          <p:nvPr/>
        </p:nvSpPr>
        <p:spPr>
          <a:xfrm>
            <a:off x="2397772" y="4388744"/>
            <a:ext cx="408857" cy="46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p:nvPr/>
        </p:nvCxnSpPr>
        <p:spPr>
          <a:xfrm>
            <a:off x="6224856" y="2659074"/>
            <a:ext cx="936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7244438" y="2361306"/>
            <a:ext cx="1012080" cy="646331"/>
          </a:xfrm>
          <a:prstGeom prst="rect">
            <a:avLst/>
          </a:prstGeom>
          <a:solidFill>
            <a:schemeClr val="accent6">
              <a:lumMod val="60000"/>
              <a:lumOff val="40000"/>
            </a:schemeClr>
          </a:solidFill>
          <a:ln>
            <a:solidFill>
              <a:schemeClr val="tx1"/>
            </a:solidFill>
          </a:ln>
        </p:spPr>
        <p:txBody>
          <a:bodyPr wrap="square" rtlCol="0">
            <a:spAutoFit/>
          </a:bodyPr>
          <a:lstStyle/>
          <a:p>
            <a:pPr algn="ctr"/>
            <a:r>
              <a:rPr kumimoji="1" lang="ja-JP" altLang="en-US" dirty="0"/>
              <a:t>照明</a:t>
            </a:r>
            <a:endParaRPr kumimoji="1" lang="en-US" altLang="ja-JP" dirty="0"/>
          </a:p>
          <a:p>
            <a:pPr algn="ctr"/>
            <a:r>
              <a:rPr kumimoji="1" lang="ja-JP" altLang="en-US" dirty="0"/>
              <a:t>パネル</a:t>
            </a:r>
          </a:p>
        </p:txBody>
      </p:sp>
      <p:sp>
        <p:nvSpPr>
          <p:cNvPr id="24" name="角丸四角形吹き出し 23"/>
          <p:cNvSpPr/>
          <p:nvPr/>
        </p:nvSpPr>
        <p:spPr>
          <a:xfrm>
            <a:off x="7402564" y="1968651"/>
            <a:ext cx="939007" cy="270668"/>
          </a:xfrm>
          <a:prstGeom prst="wedgeRoundRectCallout">
            <a:avLst>
              <a:gd name="adj1" fmla="val -22623"/>
              <a:gd name="adj2" fmla="val 82093"/>
              <a:gd name="adj3" fmla="val 166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dirty="0">
                <a:solidFill>
                  <a:srgbClr val="0070C0"/>
                </a:solidFill>
              </a:rPr>
              <a:t>点灯する</a:t>
            </a:r>
          </a:p>
        </p:txBody>
      </p:sp>
      <p:sp>
        <p:nvSpPr>
          <p:cNvPr id="26" name="角丸四角形吹き出し 25"/>
          <p:cNvSpPr/>
          <p:nvPr/>
        </p:nvSpPr>
        <p:spPr>
          <a:xfrm>
            <a:off x="5283947" y="3175573"/>
            <a:ext cx="1516963" cy="233559"/>
          </a:xfrm>
          <a:prstGeom prst="wedgeRoundRectCallout">
            <a:avLst>
              <a:gd name="adj1" fmla="val -22623"/>
              <a:gd name="adj2" fmla="val 82093"/>
              <a:gd name="adj3" fmla="val 166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dirty="0">
                <a:solidFill>
                  <a:srgbClr val="0070C0"/>
                </a:solidFill>
              </a:rPr>
              <a:t>人を感知した時，</a:t>
            </a:r>
          </a:p>
        </p:txBody>
      </p:sp>
      <p:cxnSp>
        <p:nvCxnSpPr>
          <p:cNvPr id="27" name="直線矢印コネクタ 26"/>
          <p:cNvCxnSpPr/>
          <p:nvPr/>
        </p:nvCxnSpPr>
        <p:spPr>
          <a:xfrm>
            <a:off x="6321860" y="3828887"/>
            <a:ext cx="936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341442" y="3531119"/>
            <a:ext cx="1012080" cy="646331"/>
          </a:xfrm>
          <a:prstGeom prst="rect">
            <a:avLst/>
          </a:prstGeom>
          <a:solidFill>
            <a:schemeClr val="accent6">
              <a:lumMod val="60000"/>
              <a:lumOff val="40000"/>
            </a:schemeClr>
          </a:solidFill>
          <a:ln>
            <a:solidFill>
              <a:schemeClr val="tx1"/>
            </a:solidFill>
          </a:ln>
        </p:spPr>
        <p:txBody>
          <a:bodyPr wrap="square" rtlCol="0">
            <a:spAutoFit/>
          </a:bodyPr>
          <a:lstStyle/>
          <a:p>
            <a:pPr algn="ctr"/>
            <a:r>
              <a:rPr kumimoji="1" lang="ja-JP" altLang="en-US" dirty="0"/>
              <a:t>照明</a:t>
            </a:r>
            <a:endParaRPr kumimoji="1" lang="en-US" altLang="ja-JP" dirty="0"/>
          </a:p>
          <a:p>
            <a:pPr algn="ctr"/>
            <a:r>
              <a:rPr kumimoji="1" lang="ja-JP" altLang="en-US" dirty="0"/>
              <a:t>パネル</a:t>
            </a:r>
          </a:p>
        </p:txBody>
      </p:sp>
      <p:sp>
        <p:nvSpPr>
          <p:cNvPr id="29" name="角丸四角形吹き出し 28"/>
          <p:cNvSpPr/>
          <p:nvPr/>
        </p:nvSpPr>
        <p:spPr>
          <a:xfrm>
            <a:off x="7499568" y="3138464"/>
            <a:ext cx="939007" cy="270668"/>
          </a:xfrm>
          <a:prstGeom prst="wedgeRoundRectCallout">
            <a:avLst>
              <a:gd name="adj1" fmla="val -22623"/>
              <a:gd name="adj2" fmla="val 82093"/>
              <a:gd name="adj3" fmla="val 166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dirty="0">
                <a:solidFill>
                  <a:srgbClr val="0070C0"/>
                </a:solidFill>
              </a:rPr>
              <a:t>点灯する</a:t>
            </a:r>
          </a:p>
        </p:txBody>
      </p:sp>
      <p:sp>
        <p:nvSpPr>
          <p:cNvPr id="30" name="テキスト ボックス 29"/>
          <p:cNvSpPr txBox="1"/>
          <p:nvPr/>
        </p:nvSpPr>
        <p:spPr>
          <a:xfrm>
            <a:off x="5225403" y="3528105"/>
            <a:ext cx="1012080" cy="646331"/>
          </a:xfrm>
          <a:prstGeom prst="rect">
            <a:avLst/>
          </a:prstGeom>
          <a:solidFill>
            <a:schemeClr val="accent6">
              <a:lumMod val="60000"/>
              <a:lumOff val="40000"/>
            </a:schemeClr>
          </a:solidFill>
          <a:ln>
            <a:solidFill>
              <a:schemeClr val="tx1"/>
            </a:solidFill>
          </a:ln>
        </p:spPr>
        <p:txBody>
          <a:bodyPr wrap="square" rtlCol="0">
            <a:spAutoFit/>
          </a:bodyPr>
          <a:lstStyle/>
          <a:p>
            <a:pPr algn="ctr"/>
            <a:r>
              <a:rPr kumimoji="1" lang="ja-JP" altLang="en-US" dirty="0"/>
              <a:t>センサパネル</a:t>
            </a:r>
          </a:p>
        </p:txBody>
      </p:sp>
      <p:sp>
        <p:nvSpPr>
          <p:cNvPr id="3" name="テキスト ボックス 2"/>
          <p:cNvSpPr txBox="1"/>
          <p:nvPr/>
        </p:nvSpPr>
        <p:spPr>
          <a:xfrm>
            <a:off x="179167" y="1277479"/>
            <a:ext cx="4220952" cy="1815882"/>
          </a:xfrm>
          <a:prstGeom prst="rect">
            <a:avLst/>
          </a:prstGeom>
          <a:noFill/>
        </p:spPr>
        <p:txBody>
          <a:bodyPr wrap="square" rtlCol="0">
            <a:spAutoFit/>
          </a:bodyPr>
          <a:lstStyle/>
          <a:p>
            <a:r>
              <a:rPr lang="ja-JP" altLang="en-US" sz="2800" dirty="0"/>
              <a:t>様々な機能を持ったパネルモジュールを組み立てることによって簡易に屋内空間の構築をする</a:t>
            </a:r>
            <a:endParaRPr kumimoji="1" lang="ja-JP" altLang="en-US" sz="2800" dirty="0"/>
          </a:p>
        </p:txBody>
      </p:sp>
      <p:sp>
        <p:nvSpPr>
          <p:cNvPr id="6" name="下矢印 5"/>
          <p:cNvSpPr/>
          <p:nvPr/>
        </p:nvSpPr>
        <p:spPr>
          <a:xfrm>
            <a:off x="6321860" y="1207949"/>
            <a:ext cx="839100" cy="244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6"/>
          <a:stretch>
            <a:fillRect/>
          </a:stretch>
        </p:blipFill>
        <p:spPr>
          <a:xfrm>
            <a:off x="5225403" y="4359661"/>
            <a:ext cx="3121423" cy="1914310"/>
          </a:xfrm>
          <a:prstGeom prst="rect">
            <a:avLst/>
          </a:prstGeom>
        </p:spPr>
      </p:pic>
    </p:spTree>
    <p:extLst>
      <p:ext uri="{BB962C8B-B14F-4D97-AF65-F5344CB8AC3E}">
        <p14:creationId xmlns:p14="http://schemas.microsoft.com/office/powerpoint/2010/main" val="2716161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平行四辺形 9"/>
          <p:cNvSpPr/>
          <p:nvPr/>
        </p:nvSpPr>
        <p:spPr>
          <a:xfrm>
            <a:off x="2634703" y="5046893"/>
            <a:ext cx="4817617" cy="1105813"/>
          </a:xfrm>
          <a:prstGeom prst="parallelogram">
            <a:avLst>
              <a:gd name="adj" fmla="val 61644"/>
            </a:avLst>
          </a:prstGeom>
          <a:blipFill>
            <a:blip r:embed="rId2"/>
            <a:tile tx="0" ty="0" sx="100000" sy="100000" flip="none" algn="tl"/>
          </a:blip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latin typeface="Hiragino Kaku Gothic Std W8" panose="020B0800000000000000" pitchFamily="34" charset="-128"/>
                <a:ea typeface="Hiragino Kaku Gothic Std W8" panose="020B0800000000000000" pitchFamily="34" charset="-128"/>
              </a:rPr>
              <a:t>設置容易なロボットを目指して</a:t>
            </a:r>
            <a:endParaRPr kumimoji="1" lang="ja-JP" altLang="en-US" dirty="0">
              <a:latin typeface="Hiragino Kaku Gothic Std W8" panose="020B0800000000000000" pitchFamily="34" charset="-128"/>
              <a:ea typeface="Hiragino Kaku Gothic Std W8" panose="020B0800000000000000" pitchFamily="34" charset="-128"/>
            </a:endParaRPr>
          </a:p>
        </p:txBody>
      </p:sp>
      <p:pic>
        <p:nvPicPr>
          <p:cNvPr id="6" name="コンテンツ プレースホルダ 3" descr="DSCF1810.JPG"/>
          <p:cNvPicPr>
            <a:picLocks noChangeAspect="1"/>
          </p:cNvPicPr>
          <p:nvPr/>
        </p:nvPicPr>
        <p:blipFill rotWithShape="1">
          <a:blip r:embed="rId3" cstate="print"/>
          <a:srcRect l="22002" t="5564" r="10322" b="8803"/>
          <a:stretch/>
        </p:blipFill>
        <p:spPr>
          <a:xfrm>
            <a:off x="467543" y="1339226"/>
            <a:ext cx="1944216" cy="1837520"/>
          </a:xfrm>
          <a:prstGeom prst="rect">
            <a:avLst/>
          </a:prstGeom>
          <a:ln>
            <a:noFill/>
          </a:ln>
          <a:effectLst>
            <a:outerShdw blurRad="292100" dist="139700" dir="2700000" algn="tl" rotWithShape="0">
              <a:srgbClr val="333333">
                <a:alpha val="65000"/>
              </a:srgbClr>
            </a:outerShdw>
          </a:effectLst>
        </p:spPr>
      </p:pic>
      <p:sp>
        <p:nvSpPr>
          <p:cNvPr id="7" name="テキスト ボックス 6"/>
          <p:cNvSpPr txBox="1"/>
          <p:nvPr/>
        </p:nvSpPr>
        <p:spPr>
          <a:xfrm>
            <a:off x="158045" y="3301671"/>
            <a:ext cx="2563211" cy="369332"/>
          </a:xfrm>
          <a:prstGeom prst="rect">
            <a:avLst/>
          </a:prstGeom>
          <a:noFill/>
        </p:spPr>
        <p:txBody>
          <a:bodyPr wrap="square" rtlCol="0">
            <a:spAutoFit/>
          </a:bodyPr>
          <a:lstStyle/>
          <a:p>
            <a:pPr algn="ctr"/>
            <a:r>
              <a:rPr kumimoji="1" lang="ja-JP" altLang="en-US" dirty="0"/>
              <a:t>アクティブキャスタ</a:t>
            </a:r>
          </a:p>
        </p:txBody>
      </p:sp>
      <p:sp>
        <p:nvSpPr>
          <p:cNvPr id="8" name="テキスト ボックス 7"/>
          <p:cNvSpPr txBox="1"/>
          <p:nvPr/>
        </p:nvSpPr>
        <p:spPr>
          <a:xfrm>
            <a:off x="2792529" y="3307800"/>
            <a:ext cx="2851243" cy="369332"/>
          </a:xfrm>
          <a:prstGeom prst="rect">
            <a:avLst/>
          </a:prstGeom>
          <a:noFill/>
        </p:spPr>
        <p:txBody>
          <a:bodyPr wrap="square" rtlCol="0">
            <a:spAutoFit/>
          </a:bodyPr>
          <a:lstStyle/>
          <a:p>
            <a:pPr algn="ctr"/>
            <a:r>
              <a:rPr kumimoji="1" lang="ja-JP" altLang="en-US" dirty="0"/>
              <a:t>アクティブキャスタの適用例</a:t>
            </a:r>
          </a:p>
        </p:txBody>
      </p:sp>
      <p:sp>
        <p:nvSpPr>
          <p:cNvPr id="9" name="テキスト ボックス 8"/>
          <p:cNvSpPr txBox="1"/>
          <p:nvPr/>
        </p:nvSpPr>
        <p:spPr>
          <a:xfrm>
            <a:off x="5846161" y="3259235"/>
            <a:ext cx="3079530" cy="369332"/>
          </a:xfrm>
          <a:prstGeom prst="rect">
            <a:avLst/>
          </a:prstGeom>
          <a:noFill/>
        </p:spPr>
        <p:txBody>
          <a:bodyPr wrap="square" rtlCol="0">
            <a:spAutoFit/>
          </a:bodyPr>
          <a:lstStyle/>
          <a:p>
            <a:pPr algn="ctr"/>
            <a:r>
              <a:rPr kumimoji="1" lang="ja-JP" altLang="en-US" dirty="0"/>
              <a:t>アクティブキャスタの運用例</a:t>
            </a:r>
          </a:p>
        </p:txBody>
      </p:sp>
      <p:sp>
        <p:nvSpPr>
          <p:cNvPr id="21" name="テキスト ボックス 20"/>
          <p:cNvSpPr txBox="1"/>
          <p:nvPr/>
        </p:nvSpPr>
        <p:spPr>
          <a:xfrm>
            <a:off x="93407" y="777889"/>
            <a:ext cx="8928992" cy="40011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kumimoji="1" lang="ja-JP" altLang="en-US" sz="2000" dirty="0"/>
              <a:t>既存の装置に簡単に動力を付与して誰でも自律移動装置の開発ができる</a:t>
            </a:r>
          </a:p>
        </p:txBody>
      </p:sp>
      <p:grpSp>
        <p:nvGrpSpPr>
          <p:cNvPr id="23" name="グループ化 22"/>
          <p:cNvGrpSpPr/>
          <p:nvPr/>
        </p:nvGrpSpPr>
        <p:grpSpPr>
          <a:xfrm>
            <a:off x="2762368" y="3813414"/>
            <a:ext cx="4689951" cy="2350014"/>
            <a:chOff x="2720154" y="1008124"/>
            <a:chExt cx="5379723" cy="2695637"/>
          </a:xfrm>
        </p:grpSpPr>
        <p:sp>
          <p:nvSpPr>
            <p:cNvPr id="24" name="フローチャート: データ 23"/>
            <p:cNvSpPr/>
            <p:nvPr/>
          </p:nvSpPr>
          <p:spPr>
            <a:xfrm rot="20658868">
              <a:off x="2720154" y="1240883"/>
              <a:ext cx="1907271" cy="1346021"/>
            </a:xfrm>
            <a:prstGeom prst="flowChartInputOutput">
              <a:avLst/>
            </a:prstGeom>
            <a:blipFill>
              <a:blip r:embed="rId4"/>
              <a:tile tx="0" ty="0" sx="100000" sy="100000" flip="none" algn="tl"/>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5" name="グループ化 24"/>
            <p:cNvGrpSpPr/>
            <p:nvPr/>
          </p:nvGrpSpPr>
          <p:grpSpPr>
            <a:xfrm>
              <a:off x="2934315" y="1008124"/>
              <a:ext cx="5165562" cy="2695637"/>
              <a:chOff x="1409248" y="1041711"/>
              <a:chExt cx="5040059" cy="2664253"/>
            </a:xfrm>
          </p:grpSpPr>
          <p:sp>
            <p:nvSpPr>
              <p:cNvPr id="26" name="正方形/長方形 25"/>
              <p:cNvSpPr/>
              <p:nvPr/>
            </p:nvSpPr>
            <p:spPr>
              <a:xfrm>
                <a:off x="2836789" y="1041711"/>
                <a:ext cx="3612518" cy="1390581"/>
              </a:xfrm>
              <a:prstGeom prst="rect">
                <a:avLst/>
              </a:prstGeom>
              <a:blipFill>
                <a:blip r:embed="rId4"/>
                <a:tile tx="0" ty="0" sx="100000" sy="100000" flip="none" algn="tl"/>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9" name="図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568" y="2845385"/>
                <a:ext cx="186747" cy="213425"/>
              </a:xfrm>
              <a:prstGeom prst="rect">
                <a:avLst/>
              </a:prstGeom>
            </p:spPr>
          </p:pic>
          <p:pic>
            <p:nvPicPr>
              <p:cNvPr id="40" name="図 39"/>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rot="10800000" flipH="1" flipV="1">
                <a:off x="1774990" y="2809741"/>
                <a:ext cx="1236174" cy="648267"/>
              </a:xfrm>
              <a:prstGeom prst="rect">
                <a:avLst/>
              </a:prstGeom>
            </p:spPr>
          </p:pic>
          <p:sp>
            <p:nvSpPr>
              <p:cNvPr id="43" name="台形 42"/>
              <p:cNvSpPr/>
              <p:nvPr/>
            </p:nvSpPr>
            <p:spPr>
              <a:xfrm rot="19951656">
                <a:off x="3333520" y="1198339"/>
                <a:ext cx="310829" cy="259647"/>
              </a:xfrm>
              <a:prstGeom prst="trapezoid">
                <a:avLst>
                  <a:gd name="adj" fmla="val 50699"/>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4" name="Picture 2" descr="「本棚 イラスト」の画像検索結果"/>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366706" y="1476898"/>
                <a:ext cx="864799" cy="987311"/>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44"/>
              <p:cNvPicPr>
                <a:picLocks noChangeAspect="1"/>
              </p:cNvPicPr>
              <p:nvPr/>
            </p:nvPicPr>
            <p:blipFill>
              <a:blip r:embed="rId10">
                <a:extLst>
                  <a:ext uri="{BEBA8EAE-BF5A-486C-A8C5-ECC9F3942E4B}">
                    <a14:imgProps xmlns:a14="http://schemas.microsoft.com/office/drawing/2010/main">
                      <a14:imgLayer r:embed="rId11">
                        <a14:imgEffect>
                          <a14:backgroundRemoval t="0" b="100000" l="418" r="100000">
                            <a14:foregroundMark x1="2296" y1="20313" x2="1879" y2="93750"/>
                            <a14:foregroundMark x1="67850" y1="2539" x2="82046" y2="5664"/>
                            <a14:foregroundMark x1="60752" y1="10352" x2="69520" y2="2539"/>
                            <a14:foregroundMark x1="63048" y1="7031" x2="72025" y2="2539"/>
                            <a14:foregroundMark x1="77453" y1="8594" x2="96451" y2="40820"/>
                            <a14:foregroundMark x1="76200" y1="12109" x2="83299" y2="19531"/>
                            <a14:foregroundMark x1="30271" y1="31641" x2="29645" y2="52539"/>
                            <a14:foregroundMark x1="14405" y1="37695" x2="22129" y2="52344"/>
                            <a14:foregroundMark x1="10230" y1="37695" x2="9812" y2="55469"/>
                            <a14:foregroundMark x1="7098" y1="37109" x2="6889" y2="55859"/>
                            <a14:foregroundMark x1="29436" y1="69922" x2="23173" y2="85547"/>
                            <a14:foregroundMark x1="28810" y1="65234" x2="33612" y2="66406"/>
                            <a14:foregroundMark x1="13779" y1="72266" x2="16075" y2="82813"/>
                            <a14:foregroundMark x1="14614" y1="83984" x2="21086" y2="88477"/>
                          </a14:backgroundRemoval>
                        </a14:imgEffect>
                      </a14:imgLayer>
                    </a14:imgProps>
                  </a:ext>
                </a:extLst>
              </a:blip>
              <a:stretch>
                <a:fillRect/>
              </a:stretch>
            </p:blipFill>
            <p:spPr>
              <a:xfrm>
                <a:off x="5119368" y="1549810"/>
                <a:ext cx="839703" cy="897553"/>
              </a:xfrm>
              <a:prstGeom prst="rect">
                <a:avLst/>
              </a:prstGeom>
            </p:spPr>
          </p:pic>
          <p:pic>
            <p:nvPicPr>
              <p:cNvPr id="46" name="図 45"/>
              <p:cNvPicPr>
                <a:picLocks noChangeAspect="1"/>
              </p:cNvPicPr>
              <p:nvPr/>
            </p:nvPicPr>
            <p:blipFill rotWithShape="1">
              <a:blip r:embed="rId12">
                <a:extLst>
                  <a:ext uri="{BEBA8EAE-BF5A-486C-A8C5-ECC9F3942E4B}">
                    <a14:imgProps xmlns:a14="http://schemas.microsoft.com/office/drawing/2010/main">
                      <a14:imgLayer r:embed="rId13">
                        <a14:imgEffect>
                          <a14:backgroundRemoval t="0" b="100000" l="0" r="100000"/>
                        </a14:imgEffect>
                      </a14:imgLayer>
                    </a14:imgProps>
                  </a:ext>
                </a:extLst>
              </a:blip>
              <a:srcRect b="22073"/>
              <a:stretch/>
            </p:blipFill>
            <p:spPr>
              <a:xfrm>
                <a:off x="4676290" y="2197129"/>
                <a:ext cx="1138091" cy="774283"/>
              </a:xfrm>
              <a:prstGeom prst="rect">
                <a:avLst/>
              </a:prstGeom>
            </p:spPr>
          </p:pic>
          <p:pic>
            <p:nvPicPr>
              <p:cNvPr id="47" name="Picture 10" descr="C:\Documents and Settings\y-maeda\Local Settings\Temporary Internet Files\Content.IE5\WFOL29ID\MC900431636[1].png"/>
              <p:cNvPicPr>
                <a:picLocks noChangeAspect="1" noChangeArrowheads="1"/>
              </p:cNvPicPr>
              <p:nvPr/>
            </p:nvPicPr>
            <p:blipFill>
              <a:blip r:embed="rId14" cstate="print"/>
              <a:srcRect/>
              <a:stretch>
                <a:fillRect/>
              </a:stretch>
            </p:blipFill>
            <p:spPr bwMode="auto">
              <a:xfrm>
                <a:off x="3064456" y="3257640"/>
                <a:ext cx="397970" cy="371022"/>
              </a:xfrm>
              <a:prstGeom prst="rect">
                <a:avLst/>
              </a:prstGeom>
              <a:noFill/>
            </p:spPr>
          </p:pic>
          <p:pic>
            <p:nvPicPr>
              <p:cNvPr id="48" name="図 47"/>
              <p:cNvPicPr>
                <a:picLocks noChangeAspect="1"/>
              </p:cNvPicPr>
              <p:nvPr/>
            </p:nvPicPr>
            <p:blipFill>
              <a:blip r:embed="rId15">
                <a:extLst>
                  <a:ext uri="{BEBA8EAE-BF5A-486C-A8C5-ECC9F3942E4B}">
                    <a14:imgProps xmlns:a14="http://schemas.microsoft.com/office/drawing/2010/main">
                      <a14:imgLayer r:embed="rId16">
                        <a14:imgEffect>
                          <a14:backgroundRemoval t="5167" b="93833" l="10000" r="90000">
                            <a14:foregroundMark x1="54167" y1="84167" x2="54167" y2="91333"/>
                            <a14:foregroundMark x1="75500" y1="82833" x2="76000" y2="87500"/>
                            <a14:foregroundMark x1="13500" y1="69833" x2="14167" y2="77333"/>
                            <a14:foregroundMark x1="17000" y1="36500" x2="17000" y2="57667"/>
                            <a14:foregroundMark x1="18833" y1="51667" x2="47667" y2="53833"/>
                            <a14:foregroundMark x1="22000" y1="50667" x2="36000" y2="51333"/>
                            <a14:foregroundMark x1="37000" y1="35167" x2="36833" y2="45167"/>
                            <a14:foregroundMark x1="52167" y1="10333" x2="73000" y2="15167"/>
                            <a14:foregroundMark x1="80333" y1="20667" x2="74167" y2="43667"/>
                            <a14:foregroundMark x1="74833" y1="44333" x2="59500" y2="45333"/>
                            <a14:foregroundMark x1="58833" y1="46500" x2="53667" y2="75000"/>
                            <a14:foregroundMark x1="61333" y1="49667" x2="57333" y2="80667"/>
                            <a14:foregroundMark x1="62333" y1="52000" x2="60333" y2="68667"/>
                            <a14:foregroundMark x1="21500" y1="55000" x2="51500" y2="64000"/>
                            <a14:foregroundMark x1="18000" y1="64000" x2="47333" y2="75333"/>
                            <a14:foregroundMark x1="13500" y1="68333" x2="16667" y2="69833"/>
                            <a14:foregroundMark x1="52000" y1="82833" x2="55000" y2="82833"/>
                            <a14:foregroundMark x1="74333" y1="81000" x2="77000" y2="79833"/>
                            <a14:foregroundMark x1="77667" y1="80333" x2="77667" y2="79667"/>
                          </a14:backgroundRemoval>
                        </a14:imgEffect>
                      </a14:imgLayer>
                    </a14:imgProps>
                  </a:ext>
                </a:extLst>
              </a:blip>
              <a:stretch>
                <a:fillRect/>
              </a:stretch>
            </p:blipFill>
            <p:spPr>
              <a:xfrm rot="21060000">
                <a:off x="3290454" y="2386918"/>
                <a:ext cx="912090" cy="912091"/>
              </a:xfrm>
              <a:prstGeom prst="rect">
                <a:avLst/>
              </a:prstGeom>
            </p:spPr>
          </p:pic>
          <p:sp>
            <p:nvSpPr>
              <p:cNvPr id="49" name="平行四辺形 48"/>
              <p:cNvSpPr/>
              <p:nvPr/>
            </p:nvSpPr>
            <p:spPr>
              <a:xfrm rot="5220000" flipH="1">
                <a:off x="1562788" y="1724690"/>
                <a:ext cx="1278586" cy="547512"/>
              </a:xfrm>
              <a:prstGeom prst="parallelogram">
                <a:avLst>
                  <a:gd name="adj" fmla="val 20367"/>
                </a:avLst>
              </a:prstGeom>
              <a:blipFill>
                <a:blip r:embed="rId17"/>
                <a:tile tx="0" ty="0" sx="100000" sy="100000" flip="none" algn="tl"/>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0" name="楕円 49"/>
              <p:cNvSpPr/>
              <p:nvPr/>
            </p:nvSpPr>
            <p:spPr>
              <a:xfrm>
                <a:off x="2007929" y="2065788"/>
                <a:ext cx="54793" cy="792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51" name="図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6671" y="2894577"/>
                <a:ext cx="186747" cy="213425"/>
              </a:xfrm>
              <a:prstGeom prst="rect">
                <a:avLst/>
              </a:prstGeom>
            </p:spPr>
          </p:pic>
          <p:pic>
            <p:nvPicPr>
              <p:cNvPr id="52" name="図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7668" y="2856042"/>
                <a:ext cx="186747" cy="213425"/>
              </a:xfrm>
              <a:prstGeom prst="rect">
                <a:avLst/>
              </a:prstGeom>
            </p:spPr>
          </p:pic>
          <p:pic>
            <p:nvPicPr>
              <p:cNvPr id="53" name="図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5775" y="2933601"/>
                <a:ext cx="186747" cy="213425"/>
              </a:xfrm>
              <a:prstGeom prst="rect">
                <a:avLst/>
              </a:prstGeom>
            </p:spPr>
          </p:pic>
          <p:pic>
            <p:nvPicPr>
              <p:cNvPr id="54" name="図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0099" y="3146647"/>
                <a:ext cx="186747" cy="213425"/>
              </a:xfrm>
              <a:prstGeom prst="rect">
                <a:avLst/>
              </a:prstGeom>
            </p:spPr>
          </p:pic>
          <p:pic>
            <p:nvPicPr>
              <p:cNvPr id="55" name="図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822" y="3115501"/>
                <a:ext cx="165399" cy="213425"/>
              </a:xfrm>
              <a:prstGeom prst="rect">
                <a:avLst/>
              </a:prstGeom>
            </p:spPr>
          </p:pic>
          <p:pic>
            <p:nvPicPr>
              <p:cNvPr id="56" name="図 55"/>
              <p:cNvPicPr>
                <a:picLocks noChangeAspect="1"/>
              </p:cNvPicPr>
              <p:nvPr/>
            </p:nvPicPr>
            <p:blipFill rotWithShape="1">
              <a:blip r:embed="rId18">
                <a:extLst>
                  <a:ext uri="{BEBA8EAE-BF5A-486C-A8C5-ECC9F3942E4B}">
                    <a14:imgProps xmlns:a14="http://schemas.microsoft.com/office/drawing/2010/main">
                      <a14:imgLayer r:embed="rId19">
                        <a14:imgEffect>
                          <a14:backgroundRemoval t="3429" b="92286" l="10000" r="90000"/>
                        </a14:imgEffect>
                      </a14:imgLayer>
                    </a14:imgProps>
                  </a:ext>
                </a:extLst>
              </a:blip>
              <a:srcRect l="34792" t="3905" r="35417" b="6190"/>
              <a:stretch/>
            </p:blipFill>
            <p:spPr>
              <a:xfrm>
                <a:off x="2580906" y="1801471"/>
                <a:ext cx="611153" cy="1008616"/>
              </a:xfrm>
              <a:prstGeom prst="rect">
                <a:avLst/>
              </a:prstGeom>
            </p:spPr>
          </p:pic>
          <p:pic>
            <p:nvPicPr>
              <p:cNvPr id="57" name="図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5453" y="3092655"/>
                <a:ext cx="186747" cy="213425"/>
              </a:xfrm>
              <a:prstGeom prst="rect">
                <a:avLst/>
              </a:prstGeom>
            </p:spPr>
          </p:pic>
          <p:pic>
            <p:nvPicPr>
              <p:cNvPr id="58" name="図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7983" y="3565602"/>
                <a:ext cx="114800" cy="131200"/>
              </a:xfrm>
              <a:prstGeom prst="rect">
                <a:avLst/>
              </a:prstGeom>
            </p:spPr>
          </p:pic>
          <p:pic>
            <p:nvPicPr>
              <p:cNvPr id="59" name="図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5697" y="3588054"/>
                <a:ext cx="103171" cy="117910"/>
              </a:xfrm>
              <a:prstGeom prst="rect">
                <a:avLst/>
              </a:prstGeom>
            </p:spPr>
          </p:pic>
          <p:pic>
            <p:nvPicPr>
              <p:cNvPr id="60" name="図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1728" y="3216545"/>
                <a:ext cx="139737" cy="159699"/>
              </a:xfrm>
              <a:prstGeom prst="rect">
                <a:avLst/>
              </a:prstGeom>
            </p:spPr>
          </p:pic>
          <p:pic>
            <p:nvPicPr>
              <p:cNvPr id="61" name="図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63730" y="3290886"/>
                <a:ext cx="150758" cy="172295"/>
              </a:xfrm>
              <a:prstGeom prst="rect">
                <a:avLst/>
              </a:prstGeom>
            </p:spPr>
          </p:pic>
          <p:sp>
            <p:nvSpPr>
              <p:cNvPr id="62" name="平行四辺形 61"/>
              <p:cNvSpPr/>
              <p:nvPr/>
            </p:nvSpPr>
            <p:spPr>
              <a:xfrm rot="5400000">
                <a:off x="463439" y="2373455"/>
                <a:ext cx="2278318" cy="386699"/>
              </a:xfrm>
              <a:prstGeom prst="parallelogram">
                <a:avLst>
                  <a:gd name="adj" fmla="val 136886"/>
                </a:avLst>
              </a:prstGeom>
              <a:blipFill>
                <a:blip r:embed="rId4"/>
                <a:tile tx="0" ty="0" sx="100000" sy="100000" flip="none" algn="tl"/>
              </a:bli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63" name="グループ化 62"/>
              <p:cNvGrpSpPr/>
              <p:nvPr/>
            </p:nvGrpSpPr>
            <p:grpSpPr>
              <a:xfrm>
                <a:off x="5818721" y="2743288"/>
                <a:ext cx="197910" cy="207317"/>
                <a:chOff x="5818721" y="2743288"/>
                <a:chExt cx="197910" cy="207317"/>
              </a:xfrm>
            </p:grpSpPr>
            <p:sp>
              <p:nvSpPr>
                <p:cNvPr id="81" name="アーチ 80"/>
                <p:cNvSpPr/>
                <p:nvPr/>
              </p:nvSpPr>
              <p:spPr>
                <a:xfrm rot="3660000" flipH="1">
                  <a:off x="5814017" y="2747992"/>
                  <a:ext cx="207317" cy="197910"/>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82" name="アーチ 81"/>
                <p:cNvSpPr/>
                <p:nvPr/>
              </p:nvSpPr>
              <p:spPr>
                <a:xfrm rot="3660000" flipH="1">
                  <a:off x="5824294" y="2782746"/>
                  <a:ext cx="157424" cy="146590"/>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grpSp>
          <p:grpSp>
            <p:nvGrpSpPr>
              <p:cNvPr id="64" name="グループ化 63"/>
              <p:cNvGrpSpPr/>
              <p:nvPr/>
            </p:nvGrpSpPr>
            <p:grpSpPr>
              <a:xfrm>
                <a:off x="3331380" y="3467203"/>
                <a:ext cx="197910" cy="207317"/>
                <a:chOff x="4932259" y="2743290"/>
                <a:chExt cx="197910" cy="207317"/>
              </a:xfrm>
            </p:grpSpPr>
            <p:sp>
              <p:nvSpPr>
                <p:cNvPr id="79" name="アーチ 78"/>
                <p:cNvSpPr/>
                <p:nvPr/>
              </p:nvSpPr>
              <p:spPr>
                <a:xfrm rot="3660000" flipH="1">
                  <a:off x="4927555" y="2747994"/>
                  <a:ext cx="207317" cy="197910"/>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80" name="アーチ 79"/>
                <p:cNvSpPr/>
                <p:nvPr/>
              </p:nvSpPr>
              <p:spPr>
                <a:xfrm rot="3660000" flipH="1">
                  <a:off x="4937827" y="2782746"/>
                  <a:ext cx="157424" cy="146590"/>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grpSp>
          <p:grpSp>
            <p:nvGrpSpPr>
              <p:cNvPr id="65" name="グループ化 64"/>
              <p:cNvGrpSpPr/>
              <p:nvPr/>
            </p:nvGrpSpPr>
            <p:grpSpPr>
              <a:xfrm>
                <a:off x="2927562" y="3097135"/>
                <a:ext cx="197909" cy="207318"/>
                <a:chOff x="5048343" y="2702723"/>
                <a:chExt cx="197909" cy="207318"/>
              </a:xfrm>
            </p:grpSpPr>
            <p:sp>
              <p:nvSpPr>
                <p:cNvPr id="77" name="アーチ 76"/>
                <p:cNvSpPr/>
                <p:nvPr/>
              </p:nvSpPr>
              <p:spPr>
                <a:xfrm rot="3660000" flipH="1">
                  <a:off x="5043639" y="2707427"/>
                  <a:ext cx="207318" cy="197909"/>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78" name="アーチ 77"/>
                <p:cNvSpPr/>
                <p:nvPr/>
              </p:nvSpPr>
              <p:spPr>
                <a:xfrm rot="3660000" flipH="1">
                  <a:off x="5051955" y="2748647"/>
                  <a:ext cx="157424" cy="146590"/>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grpSp>
          <p:sp>
            <p:nvSpPr>
              <p:cNvPr id="66" name="直方体 65"/>
              <p:cNvSpPr/>
              <p:nvPr/>
            </p:nvSpPr>
            <p:spPr>
              <a:xfrm rot="1025596" flipH="1">
                <a:off x="3284009" y="1053936"/>
                <a:ext cx="186730" cy="198438"/>
              </a:xfrm>
              <a:prstGeom prst="cube">
                <a:avLst>
                  <a:gd name="adj" fmla="val 42277"/>
                </a:avLst>
              </a:prstGeom>
              <a:solidFill>
                <a:schemeClr val="bg1"/>
              </a:solidFill>
              <a:ln w="6350">
                <a:solidFill>
                  <a:schemeClr val="tx1"/>
                </a:solidFill>
              </a:ln>
              <a:scene3d>
                <a:camera prst="orthographicFront">
                  <a:rot lat="0" lon="21599989" rev="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楕円 66"/>
              <p:cNvSpPr/>
              <p:nvPr/>
            </p:nvSpPr>
            <p:spPr>
              <a:xfrm>
                <a:off x="3376159" y="1146056"/>
                <a:ext cx="91256" cy="10556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nvGrpSpPr>
              <p:cNvPr id="68" name="グループ化 67"/>
              <p:cNvGrpSpPr/>
              <p:nvPr/>
            </p:nvGrpSpPr>
            <p:grpSpPr>
              <a:xfrm rot="16200000" flipH="1">
                <a:off x="3184116" y="1167221"/>
                <a:ext cx="197910" cy="207317"/>
                <a:chOff x="4771020" y="2524968"/>
                <a:chExt cx="197910" cy="207317"/>
              </a:xfrm>
            </p:grpSpPr>
            <p:sp>
              <p:nvSpPr>
                <p:cNvPr id="75" name="アーチ 74"/>
                <p:cNvSpPr/>
                <p:nvPr/>
              </p:nvSpPr>
              <p:spPr>
                <a:xfrm rot="3660000" flipH="1">
                  <a:off x="4766316" y="2529672"/>
                  <a:ext cx="207317" cy="197910"/>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76" name="アーチ 75"/>
                <p:cNvSpPr/>
                <p:nvPr/>
              </p:nvSpPr>
              <p:spPr>
                <a:xfrm rot="3660000" flipH="1">
                  <a:off x="4776590" y="2555161"/>
                  <a:ext cx="157424" cy="146590"/>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grpSp>
          <p:sp>
            <p:nvSpPr>
              <p:cNvPr id="69" name="台形 68"/>
              <p:cNvSpPr/>
              <p:nvPr/>
            </p:nvSpPr>
            <p:spPr>
              <a:xfrm rot="19951656">
                <a:off x="4550987" y="1198307"/>
                <a:ext cx="310829" cy="259648"/>
              </a:xfrm>
              <a:prstGeom prst="trapezoid">
                <a:avLst>
                  <a:gd name="adj" fmla="val 50699"/>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直方体 69"/>
              <p:cNvSpPr/>
              <p:nvPr/>
            </p:nvSpPr>
            <p:spPr>
              <a:xfrm rot="1025596" flipH="1">
                <a:off x="4501476" y="1053904"/>
                <a:ext cx="186730" cy="198438"/>
              </a:xfrm>
              <a:prstGeom prst="cube">
                <a:avLst>
                  <a:gd name="adj" fmla="val 42277"/>
                </a:avLst>
              </a:prstGeom>
              <a:solidFill>
                <a:schemeClr val="bg1"/>
              </a:solidFill>
              <a:ln w="6350">
                <a:solidFill>
                  <a:schemeClr val="tx1"/>
                </a:solidFill>
              </a:ln>
              <a:scene3d>
                <a:camera prst="orthographicFront">
                  <a:rot lat="0" lon="21599989" rev="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楕円 70"/>
              <p:cNvSpPr/>
              <p:nvPr/>
            </p:nvSpPr>
            <p:spPr>
              <a:xfrm>
                <a:off x="4594841" y="1146024"/>
                <a:ext cx="91256" cy="105569"/>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nvGrpSpPr>
              <p:cNvPr id="72" name="グループ化 71"/>
              <p:cNvGrpSpPr/>
              <p:nvPr/>
            </p:nvGrpSpPr>
            <p:grpSpPr>
              <a:xfrm rot="16200000" flipH="1">
                <a:off x="4401577" y="1167181"/>
                <a:ext cx="197910" cy="207317"/>
                <a:chOff x="4771019" y="2743290"/>
                <a:chExt cx="197910" cy="207317"/>
              </a:xfrm>
            </p:grpSpPr>
            <p:sp>
              <p:nvSpPr>
                <p:cNvPr id="73" name="アーチ 72"/>
                <p:cNvSpPr/>
                <p:nvPr/>
              </p:nvSpPr>
              <p:spPr>
                <a:xfrm rot="3660000" flipH="1">
                  <a:off x="4766315" y="2747994"/>
                  <a:ext cx="207317" cy="197910"/>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74" name="アーチ 73"/>
                <p:cNvSpPr/>
                <p:nvPr/>
              </p:nvSpPr>
              <p:spPr>
                <a:xfrm rot="3660000" flipH="1">
                  <a:off x="4776592" y="2782746"/>
                  <a:ext cx="157424" cy="146590"/>
                </a:xfrm>
                <a:prstGeom prst="blockArc">
                  <a:avLst>
                    <a:gd name="adj1" fmla="val 13271156"/>
                    <a:gd name="adj2" fmla="val 21229519"/>
                    <a:gd name="adj3" fmla="val 475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grpSp>
          <p:pic>
            <p:nvPicPr>
              <p:cNvPr id="41" name="Picture 2" descr="「本棚 イラスト」の画像検索結果"/>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3709190" y="1332955"/>
                <a:ext cx="864799" cy="98731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4" name="図形 83"/>
          <p:cNvSpPr/>
          <p:nvPr/>
        </p:nvSpPr>
        <p:spPr>
          <a:xfrm rot="11417113" flipH="1">
            <a:off x="1103317" y="3807667"/>
            <a:ext cx="1687555" cy="1741355"/>
          </a:xfrm>
          <a:prstGeom prst="swooshArrow">
            <a:avLst>
              <a:gd name="adj1" fmla="val 25000"/>
              <a:gd name="adj2" fmla="val 25000"/>
            </a:avLst>
          </a:prstGeom>
          <a:solidFill>
            <a:schemeClr val="tx2">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楕円 2"/>
          <p:cNvSpPr/>
          <p:nvPr/>
        </p:nvSpPr>
        <p:spPr>
          <a:xfrm>
            <a:off x="5719019" y="4592904"/>
            <a:ext cx="1382979" cy="138297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図形 86"/>
          <p:cNvSpPr/>
          <p:nvPr/>
        </p:nvSpPr>
        <p:spPr>
          <a:xfrm rot="5121132" flipH="1">
            <a:off x="6808121" y="3907965"/>
            <a:ext cx="1784346" cy="1327227"/>
          </a:xfrm>
          <a:prstGeom prst="swooshArrow">
            <a:avLst>
              <a:gd name="adj1" fmla="val 25000"/>
              <a:gd name="adj2" fmla="val 25000"/>
            </a:avLst>
          </a:prstGeom>
          <a:solidFill>
            <a:schemeClr val="accent2">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正方形/長方形 11"/>
          <p:cNvSpPr/>
          <p:nvPr/>
        </p:nvSpPr>
        <p:spPr>
          <a:xfrm rot="-2160000">
            <a:off x="2557691" y="5735471"/>
            <a:ext cx="580861" cy="671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5" name="図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064" y="4907431"/>
            <a:ext cx="134665" cy="151932"/>
          </a:xfrm>
          <a:prstGeom prst="rect">
            <a:avLst/>
          </a:prstGeom>
        </p:spPr>
      </p:pic>
      <p:pic>
        <p:nvPicPr>
          <p:cNvPr id="86" name="図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7736" y="4907431"/>
            <a:ext cx="143390" cy="158814"/>
          </a:xfrm>
          <a:prstGeom prst="rect">
            <a:avLst/>
          </a:prstGeom>
        </p:spPr>
      </p:pic>
      <p:sp>
        <p:nvSpPr>
          <p:cNvPr id="83" name="テキスト ボックス 82"/>
          <p:cNvSpPr txBox="1"/>
          <p:nvPr/>
        </p:nvSpPr>
        <p:spPr>
          <a:xfrm>
            <a:off x="2249437" y="6223777"/>
            <a:ext cx="3987436" cy="369332"/>
          </a:xfrm>
          <a:prstGeom prst="rect">
            <a:avLst/>
          </a:prstGeom>
          <a:noFill/>
        </p:spPr>
        <p:txBody>
          <a:bodyPr wrap="square" rtlCol="0">
            <a:spAutoFit/>
          </a:bodyPr>
          <a:lstStyle/>
          <a:p>
            <a:pPr algn="ctr"/>
            <a:r>
              <a:rPr kumimoji="1" lang="ja-JP" altLang="en-US" dirty="0"/>
              <a:t>アクティブキャスタ</a:t>
            </a:r>
            <a:r>
              <a:rPr lang="ja-JP" altLang="en-US" dirty="0"/>
              <a:t>を導入した住宅環境</a:t>
            </a:r>
            <a:endParaRPr kumimoji="1" lang="en-US" altLang="ja-JP" dirty="0"/>
          </a:p>
        </p:txBody>
      </p:sp>
      <p:pic>
        <p:nvPicPr>
          <p:cNvPr id="11" name="図 10"/>
          <p:cNvPicPr>
            <a:picLocks noChangeAspect="1"/>
          </p:cNvPicPr>
          <p:nvPr/>
        </p:nvPicPr>
        <p:blipFill>
          <a:blip r:embed="rId22"/>
          <a:stretch>
            <a:fillRect/>
          </a:stretch>
        </p:blipFill>
        <p:spPr>
          <a:xfrm>
            <a:off x="2993067" y="1336369"/>
            <a:ext cx="2462997" cy="1847248"/>
          </a:xfrm>
          <a:prstGeom prst="rect">
            <a:avLst/>
          </a:prstGeom>
        </p:spPr>
      </p:pic>
      <p:pic>
        <p:nvPicPr>
          <p:cNvPr id="17" name="図 16"/>
          <p:cNvPicPr>
            <a:picLocks noChangeAspect="1"/>
          </p:cNvPicPr>
          <p:nvPr/>
        </p:nvPicPr>
        <p:blipFill>
          <a:blip r:embed="rId23"/>
          <a:stretch>
            <a:fillRect/>
          </a:stretch>
        </p:blipFill>
        <p:spPr>
          <a:xfrm>
            <a:off x="5977878" y="1334495"/>
            <a:ext cx="2804403" cy="1871634"/>
          </a:xfrm>
          <a:prstGeom prst="rect">
            <a:avLst/>
          </a:prstGeom>
        </p:spPr>
      </p:pic>
    </p:spTree>
    <p:extLst>
      <p:ext uri="{BB962C8B-B14F-4D97-AF65-F5344CB8AC3E}">
        <p14:creationId xmlns:p14="http://schemas.microsoft.com/office/powerpoint/2010/main" val="4995936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Hiragino Kaku Gothic Std W8" panose="020B0800000000000000" pitchFamily="34" charset="-128"/>
                <a:ea typeface="Hiragino Kaku Gothic Std W8" panose="020B0800000000000000" pitchFamily="34" charset="-128"/>
              </a:rPr>
              <a:t>サービスロボット</a:t>
            </a:r>
            <a:r>
              <a:rPr kumimoji="1" lang="en-US" altLang="ja-JP" dirty="0">
                <a:latin typeface="Hiragino Kaku Gothic Std W8" panose="020B0800000000000000" pitchFamily="34" charset="-128"/>
                <a:ea typeface="Hiragino Kaku Gothic Std W8" panose="020B0800000000000000" pitchFamily="34" charset="-128"/>
              </a:rPr>
              <a:t>G</a:t>
            </a:r>
            <a:endParaRPr kumimoji="1" lang="ja-JP" altLang="en-US" dirty="0">
              <a:latin typeface="Hiragino Kaku Gothic Std W8" panose="020B0800000000000000" pitchFamily="34" charset="-128"/>
              <a:ea typeface="Hiragino Kaku Gothic Std W8" panose="020B0800000000000000" pitchFamily="34" charset="-128"/>
            </a:endParaRPr>
          </a:p>
        </p:txBody>
      </p:sp>
      <p:grpSp>
        <p:nvGrpSpPr>
          <p:cNvPr id="11" name="グループ化 10"/>
          <p:cNvGrpSpPr/>
          <p:nvPr/>
        </p:nvGrpSpPr>
        <p:grpSpPr>
          <a:xfrm>
            <a:off x="217137" y="2411987"/>
            <a:ext cx="4170090" cy="1992567"/>
            <a:chOff x="209819" y="1878589"/>
            <a:chExt cx="9135466" cy="4352395"/>
          </a:xfrm>
        </p:grpSpPr>
        <p:sp>
          <p:nvSpPr>
            <p:cNvPr id="12" name="楕円 8"/>
            <p:cNvSpPr/>
            <p:nvPr/>
          </p:nvSpPr>
          <p:spPr>
            <a:xfrm>
              <a:off x="1036320" y="2577045"/>
              <a:ext cx="6851743" cy="3252548"/>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7"/>
            <p:cNvSpPr/>
            <p:nvPr/>
          </p:nvSpPr>
          <p:spPr>
            <a:xfrm>
              <a:off x="4930471" y="1878589"/>
              <a:ext cx="4414814" cy="20589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周辺認識</a:t>
              </a:r>
            </a:p>
          </p:txBody>
        </p:sp>
        <p:sp>
          <p:nvSpPr>
            <p:cNvPr id="14" name="円/楕円 8"/>
            <p:cNvSpPr/>
            <p:nvPr/>
          </p:nvSpPr>
          <p:spPr>
            <a:xfrm>
              <a:off x="209819" y="4203319"/>
              <a:ext cx="4252372" cy="202766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移動</a:t>
              </a:r>
            </a:p>
          </p:txBody>
        </p:sp>
        <p:sp>
          <p:nvSpPr>
            <p:cNvPr id="15" name="円/楕円 9"/>
            <p:cNvSpPr/>
            <p:nvPr/>
          </p:nvSpPr>
          <p:spPr>
            <a:xfrm>
              <a:off x="4930471" y="4203321"/>
              <a:ext cx="4414814" cy="199010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物体操作</a:t>
              </a:r>
            </a:p>
          </p:txBody>
        </p:sp>
        <p:sp>
          <p:nvSpPr>
            <p:cNvPr id="16" name="円/楕円 6"/>
            <p:cNvSpPr/>
            <p:nvPr/>
          </p:nvSpPr>
          <p:spPr>
            <a:xfrm>
              <a:off x="209819" y="1878589"/>
              <a:ext cx="4252372" cy="20589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t>コミュニケーション</a:t>
              </a:r>
              <a:endParaRPr kumimoji="1" lang="ja-JP" altLang="en-US" sz="2000" dirty="0"/>
            </a:p>
          </p:txBody>
        </p:sp>
      </p:grpSp>
      <p:pic>
        <p:nvPicPr>
          <p:cNvPr id="17" name="コンテンツ プレースホルダー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51200" y="3265018"/>
            <a:ext cx="3909284" cy="2806266"/>
          </a:xfrm>
        </p:spPr>
      </p:pic>
      <p:sp>
        <p:nvSpPr>
          <p:cNvPr id="18" name="テキスト ボックス 17"/>
          <p:cNvSpPr txBox="1"/>
          <p:nvPr/>
        </p:nvSpPr>
        <p:spPr>
          <a:xfrm>
            <a:off x="506279" y="3265018"/>
            <a:ext cx="3469342" cy="523220"/>
          </a:xfrm>
          <a:prstGeom prst="rect">
            <a:avLst/>
          </a:prstGeom>
          <a:solidFill>
            <a:srgbClr val="FFFF00"/>
          </a:solidFill>
          <a:ln w="38100">
            <a:solidFill>
              <a:srgbClr val="FF0000"/>
            </a:solidFill>
          </a:ln>
        </p:spPr>
        <p:txBody>
          <a:bodyPr wrap="square" rtlCol="0">
            <a:spAutoFit/>
          </a:bodyPr>
          <a:lstStyle/>
          <a:p>
            <a:pPr algn="ctr"/>
            <a:r>
              <a:rPr kumimoji="1" lang="ja-JP" altLang="en-US" sz="2800" dirty="0"/>
              <a:t>ソフトウェアを再利用</a:t>
            </a:r>
          </a:p>
        </p:txBody>
      </p:sp>
      <p:sp>
        <p:nvSpPr>
          <p:cNvPr id="19" name="テキスト ボックス 18"/>
          <p:cNvSpPr txBox="1"/>
          <p:nvPr/>
        </p:nvSpPr>
        <p:spPr>
          <a:xfrm>
            <a:off x="175934" y="828930"/>
            <a:ext cx="4211293" cy="830997"/>
          </a:xfrm>
          <a:prstGeom prst="rect">
            <a:avLst/>
          </a:prstGeom>
          <a:noFill/>
        </p:spPr>
        <p:txBody>
          <a:bodyPr wrap="square" rtlCol="0">
            <a:spAutoFit/>
          </a:bodyPr>
          <a:lstStyle/>
          <a:p>
            <a:pPr algn="ctr"/>
            <a:r>
              <a:rPr kumimoji="1" lang="ja-JP" altLang="en-US" sz="2400" dirty="0"/>
              <a:t>サービスロボットにはさまざまな機能が必要</a:t>
            </a:r>
          </a:p>
        </p:txBody>
      </p:sp>
      <p:pic>
        <p:nvPicPr>
          <p:cNvPr id="20" name="図 19"/>
          <p:cNvPicPr>
            <a:picLocks noChangeAspect="1"/>
          </p:cNvPicPr>
          <p:nvPr/>
        </p:nvPicPr>
        <p:blipFill rotWithShape="1">
          <a:blip r:embed="rId3" cstate="print">
            <a:extLst>
              <a:ext uri="{28A0092B-C50C-407E-A947-70E740481C1C}">
                <a14:useLocalDpi xmlns:a14="http://schemas.microsoft.com/office/drawing/2010/main" val="0"/>
              </a:ext>
            </a:extLst>
          </a:blip>
          <a:srcRect l="21218"/>
          <a:stretch/>
        </p:blipFill>
        <p:spPr>
          <a:xfrm rot="5400000">
            <a:off x="6676754" y="833375"/>
            <a:ext cx="2311616" cy="2200644"/>
          </a:xfrm>
          <a:prstGeom prst="rect">
            <a:avLst/>
          </a:prstGeom>
        </p:spPr>
      </p:pic>
      <p:sp>
        <p:nvSpPr>
          <p:cNvPr id="22" name="テキスト ボックス 21"/>
          <p:cNvSpPr txBox="1"/>
          <p:nvPr/>
        </p:nvSpPr>
        <p:spPr>
          <a:xfrm>
            <a:off x="404948" y="1925335"/>
            <a:ext cx="3857106" cy="461665"/>
          </a:xfrm>
          <a:prstGeom prst="rect">
            <a:avLst/>
          </a:prstGeom>
          <a:noFill/>
        </p:spPr>
        <p:txBody>
          <a:bodyPr wrap="square" rtlCol="0">
            <a:spAutoFit/>
          </a:bodyPr>
          <a:lstStyle/>
          <a:p>
            <a:pPr algn="ctr"/>
            <a:r>
              <a:rPr kumimoji="1" lang="ja-JP" altLang="en-US" sz="2400" dirty="0"/>
              <a:t>専門的な知識や時間が</a:t>
            </a:r>
            <a:r>
              <a:rPr lang="ja-JP" altLang="en-US" sz="2400" dirty="0"/>
              <a:t>必要</a:t>
            </a:r>
            <a:endParaRPr kumimoji="1" lang="ja-JP" altLang="en-US" sz="2400" dirty="0"/>
          </a:p>
        </p:txBody>
      </p:sp>
      <p:sp>
        <p:nvSpPr>
          <p:cNvPr id="23" name="下矢印 22"/>
          <p:cNvSpPr/>
          <p:nvPr/>
        </p:nvSpPr>
        <p:spPr>
          <a:xfrm>
            <a:off x="1945178" y="1619095"/>
            <a:ext cx="822582" cy="281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580" y="4552783"/>
            <a:ext cx="2051357" cy="1100895"/>
          </a:xfrm>
          <a:prstGeom prst="rect">
            <a:avLst/>
          </a:prstGeom>
        </p:spPr>
      </p:pic>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324" y="4636284"/>
            <a:ext cx="1394057" cy="913107"/>
          </a:xfrm>
          <a:prstGeom prst="rect">
            <a:avLst/>
          </a:prstGeom>
        </p:spPr>
      </p:pic>
      <p:sp>
        <p:nvSpPr>
          <p:cNvPr id="25" name="角丸四角形 24"/>
          <p:cNvSpPr/>
          <p:nvPr/>
        </p:nvSpPr>
        <p:spPr>
          <a:xfrm>
            <a:off x="404948" y="5653678"/>
            <a:ext cx="4061516" cy="1063306"/>
          </a:xfrm>
          <a:prstGeom prst="roundRect">
            <a:avLst>
              <a:gd name="adj" fmla="val 24621"/>
            </a:avLst>
          </a:prstGeom>
          <a:solidFill>
            <a:schemeClr val="accent6">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ロボットミドルウェア</a:t>
            </a:r>
            <a:endParaRPr kumimoji="1" lang="en-US" altLang="ja-JP" sz="2800" dirty="0">
              <a:solidFill>
                <a:schemeClr val="tx1"/>
              </a:solidFill>
            </a:endParaRPr>
          </a:p>
          <a:p>
            <a:pPr algn="ctr"/>
            <a:r>
              <a:rPr kumimoji="1" lang="ja-JP" altLang="en-US" sz="2800" dirty="0">
                <a:solidFill>
                  <a:schemeClr val="tx1"/>
                </a:solidFill>
              </a:rPr>
              <a:t>を用い</a:t>
            </a:r>
            <a:r>
              <a:rPr lang="ja-JP" altLang="en-US" sz="2800" dirty="0">
                <a:solidFill>
                  <a:schemeClr val="tx1"/>
                </a:solidFill>
              </a:rPr>
              <a:t>た</a:t>
            </a:r>
            <a:r>
              <a:rPr kumimoji="1" lang="ja-JP" altLang="en-US" sz="2800" dirty="0">
                <a:solidFill>
                  <a:schemeClr val="tx1"/>
                </a:solidFill>
              </a:rPr>
              <a:t>開発</a:t>
            </a:r>
          </a:p>
        </p:txBody>
      </p:sp>
      <p:pic>
        <p:nvPicPr>
          <p:cNvPr id="3" name="図 2"/>
          <p:cNvPicPr>
            <a:picLocks noChangeAspect="1"/>
          </p:cNvPicPr>
          <p:nvPr/>
        </p:nvPicPr>
        <p:blipFill rotWithShape="1">
          <a:blip r:embed="rId6" cstate="print">
            <a:extLst>
              <a:ext uri="{28A0092B-C50C-407E-A947-70E740481C1C}">
                <a14:useLocalDpi xmlns:a14="http://schemas.microsoft.com/office/drawing/2010/main" val="0"/>
              </a:ext>
            </a:extLst>
          </a:blip>
          <a:srcRect l="21272" t="1992" r="13166" b="3714"/>
          <a:stretch/>
        </p:blipFill>
        <p:spPr>
          <a:xfrm>
            <a:off x="4393724" y="970751"/>
            <a:ext cx="2338516" cy="1892628"/>
          </a:xfrm>
          <a:prstGeom prst="rect">
            <a:avLst/>
          </a:prstGeom>
        </p:spPr>
      </p:pic>
    </p:spTree>
    <p:extLst>
      <p:ext uri="{BB962C8B-B14F-4D97-AF65-F5344CB8AC3E}">
        <p14:creationId xmlns:p14="http://schemas.microsoft.com/office/powerpoint/2010/main" val="2348989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グループ化 71"/>
          <p:cNvGrpSpPr/>
          <p:nvPr/>
        </p:nvGrpSpPr>
        <p:grpSpPr>
          <a:xfrm>
            <a:off x="2921790" y="2407882"/>
            <a:ext cx="3222624" cy="1789699"/>
            <a:chOff x="2874353" y="2499430"/>
            <a:chExt cx="3222624" cy="1789699"/>
          </a:xfrm>
        </p:grpSpPr>
        <p:sp>
          <p:nvSpPr>
            <p:cNvPr id="3" name="角丸四角形 2"/>
            <p:cNvSpPr/>
            <p:nvPr/>
          </p:nvSpPr>
          <p:spPr>
            <a:xfrm>
              <a:off x="2874353" y="2499430"/>
              <a:ext cx="3222624" cy="178969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a:p>
            <a:p>
              <a:pPr algn="ctr"/>
              <a:endParaRPr lang="en-US" altLang="ja-JP" sz="2800" b="1" dirty="0"/>
            </a:p>
            <a:p>
              <a:pPr algn="ctr"/>
              <a:endParaRPr lang="en-US" altLang="ja-JP" sz="2800" b="1" dirty="0"/>
            </a:p>
            <a:p>
              <a:pPr algn="ctr"/>
              <a:endParaRPr lang="en-US" altLang="ja-JP" sz="2800" b="1" dirty="0"/>
            </a:p>
            <a:p>
              <a:pPr algn="ctr"/>
              <a:endParaRPr lang="en-US" altLang="ja-JP" sz="2800" b="1" dirty="0"/>
            </a:p>
          </p:txBody>
        </p:sp>
        <p:grpSp>
          <p:nvGrpSpPr>
            <p:cNvPr id="70" name="グループ化 69"/>
            <p:cNvGrpSpPr/>
            <p:nvPr/>
          </p:nvGrpSpPr>
          <p:grpSpPr>
            <a:xfrm>
              <a:off x="2978169" y="2672274"/>
              <a:ext cx="3049162" cy="1454777"/>
              <a:chOff x="2997238" y="2687755"/>
              <a:chExt cx="3049162" cy="1454777"/>
            </a:xfrm>
          </p:grpSpPr>
          <p:sp>
            <p:nvSpPr>
              <p:cNvPr id="5" name="楕円 4"/>
              <p:cNvSpPr/>
              <p:nvPr/>
            </p:nvSpPr>
            <p:spPr>
              <a:xfrm>
                <a:off x="3270009" y="2888468"/>
                <a:ext cx="2261291" cy="1076588"/>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円/楕円 7"/>
              <p:cNvSpPr/>
              <p:nvPr/>
            </p:nvSpPr>
            <p:spPr>
              <a:xfrm>
                <a:off x="4558254" y="2739655"/>
                <a:ext cx="1457028" cy="68149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600" b="1" dirty="0"/>
                  <a:t>周辺認識</a:t>
                </a:r>
              </a:p>
            </p:txBody>
          </p:sp>
          <p:sp>
            <p:nvSpPr>
              <p:cNvPr id="7" name="円/楕円 8"/>
              <p:cNvSpPr/>
              <p:nvPr/>
            </p:nvSpPr>
            <p:spPr>
              <a:xfrm>
                <a:off x="2997238" y="3457237"/>
                <a:ext cx="1403417" cy="671153"/>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2000" b="1" dirty="0"/>
                  <a:t>移動</a:t>
                </a:r>
              </a:p>
            </p:txBody>
          </p:sp>
          <p:sp>
            <p:nvSpPr>
              <p:cNvPr id="8" name="円/楕円 9"/>
              <p:cNvSpPr/>
              <p:nvPr/>
            </p:nvSpPr>
            <p:spPr>
              <a:xfrm>
                <a:off x="4589372" y="3483811"/>
                <a:ext cx="1457028" cy="65872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ja-JP" altLang="en-US" sz="1600" b="1" dirty="0"/>
                  <a:t>物体操作</a:t>
                </a:r>
              </a:p>
            </p:txBody>
          </p:sp>
          <p:sp>
            <p:nvSpPr>
              <p:cNvPr id="9" name="円/楕円 6"/>
              <p:cNvSpPr/>
              <p:nvPr/>
            </p:nvSpPr>
            <p:spPr>
              <a:xfrm>
                <a:off x="2997238" y="2687755"/>
                <a:ext cx="1403417" cy="681492"/>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400" b="1" dirty="0"/>
                  <a:t>コミュニケーション</a:t>
                </a:r>
                <a:endParaRPr kumimoji="1" lang="ja-JP" altLang="en-US" sz="1400" b="1" dirty="0"/>
              </a:p>
            </p:txBody>
          </p:sp>
        </p:grpSp>
      </p:grpSp>
      <p:pic>
        <p:nvPicPr>
          <p:cNvPr id="12" name="図 11"/>
          <p:cNvPicPr>
            <a:picLocks noChangeAspect="1"/>
          </p:cNvPicPr>
          <p:nvPr/>
        </p:nvPicPr>
        <p:blipFill>
          <a:blip r:embed="rId2"/>
          <a:stretch>
            <a:fillRect/>
          </a:stretch>
        </p:blipFill>
        <p:spPr>
          <a:xfrm>
            <a:off x="5471191" y="364401"/>
            <a:ext cx="3401863" cy="2316681"/>
          </a:xfrm>
          <a:prstGeom prst="rect">
            <a:avLst/>
          </a:prstGeom>
        </p:spPr>
      </p:pic>
      <p:pic>
        <p:nvPicPr>
          <p:cNvPr id="11" name="図 10"/>
          <p:cNvPicPr>
            <a:picLocks noChangeAspect="1"/>
          </p:cNvPicPr>
          <p:nvPr/>
        </p:nvPicPr>
        <p:blipFill>
          <a:blip r:embed="rId3"/>
          <a:stretch>
            <a:fillRect/>
          </a:stretch>
        </p:blipFill>
        <p:spPr>
          <a:xfrm>
            <a:off x="96101" y="4069970"/>
            <a:ext cx="4035902" cy="2694666"/>
          </a:xfrm>
          <a:prstGeom prst="rect">
            <a:avLst/>
          </a:prstGeom>
        </p:spPr>
      </p:pic>
      <p:sp>
        <p:nvSpPr>
          <p:cNvPr id="64" name="テキスト ボックス 63"/>
          <p:cNvSpPr txBox="1"/>
          <p:nvPr/>
        </p:nvSpPr>
        <p:spPr>
          <a:xfrm>
            <a:off x="294191" y="3549557"/>
            <a:ext cx="2013449" cy="1200329"/>
          </a:xfrm>
          <a:prstGeom prst="rect">
            <a:avLst/>
          </a:prstGeom>
          <a:solidFill>
            <a:schemeClr val="bg1"/>
          </a:solidFill>
          <a:ln w="38100">
            <a:solidFill>
              <a:schemeClr val="accent6"/>
            </a:solidFill>
          </a:ln>
        </p:spPr>
        <p:txBody>
          <a:bodyPr wrap="square" rtlCol="0">
            <a:spAutoFit/>
          </a:bodyPr>
          <a:lstStyle/>
          <a:p>
            <a:pPr algn="ctr"/>
            <a:r>
              <a:rPr lang="ja-JP" altLang="en-US" sz="2400" dirty="0"/>
              <a:t>地図とセンサデータから</a:t>
            </a:r>
            <a:endParaRPr kumimoji="1" lang="en-US" altLang="ja-JP" sz="2400" dirty="0"/>
          </a:p>
          <a:p>
            <a:pPr algn="ctr"/>
            <a:r>
              <a:rPr kumimoji="1" lang="ja-JP" altLang="en-US" sz="2400" dirty="0"/>
              <a:t>自己位置</a:t>
            </a:r>
            <a:r>
              <a:rPr lang="ja-JP" altLang="en-US" sz="2400" dirty="0"/>
              <a:t>推定</a:t>
            </a:r>
            <a:endParaRPr kumimoji="1" lang="ja-JP" altLang="en-US" sz="2400" dirty="0"/>
          </a:p>
        </p:txBody>
      </p:sp>
      <p:sp>
        <p:nvSpPr>
          <p:cNvPr id="65" name="テキスト ボックス 64"/>
          <p:cNvSpPr txBox="1"/>
          <p:nvPr/>
        </p:nvSpPr>
        <p:spPr>
          <a:xfrm>
            <a:off x="6459610" y="2423034"/>
            <a:ext cx="2013449" cy="830997"/>
          </a:xfrm>
          <a:prstGeom prst="rect">
            <a:avLst/>
          </a:prstGeom>
          <a:solidFill>
            <a:schemeClr val="bg1"/>
          </a:solidFill>
          <a:ln w="38100">
            <a:solidFill>
              <a:srgbClr val="92D050"/>
            </a:solidFill>
          </a:ln>
        </p:spPr>
        <p:txBody>
          <a:bodyPr wrap="square" rtlCol="0">
            <a:spAutoFit/>
          </a:bodyPr>
          <a:lstStyle/>
          <a:p>
            <a:pPr algn="ctr"/>
            <a:r>
              <a:rPr kumimoji="1" lang="ja-JP" altLang="en-US" sz="2400" dirty="0"/>
              <a:t>マーカによる物体認識</a:t>
            </a:r>
          </a:p>
        </p:txBody>
      </p:sp>
      <p:sp>
        <p:nvSpPr>
          <p:cNvPr id="63" name="テキスト ボックス 62"/>
          <p:cNvSpPr txBox="1"/>
          <p:nvPr/>
        </p:nvSpPr>
        <p:spPr>
          <a:xfrm>
            <a:off x="0" y="-35854"/>
            <a:ext cx="5445058" cy="584775"/>
          </a:xfrm>
          <a:prstGeom prst="rect">
            <a:avLst/>
          </a:prstGeom>
          <a:noFill/>
          <a:ln>
            <a:noFill/>
          </a:ln>
        </p:spPr>
        <p:txBody>
          <a:bodyPr wrap="square" rtlCol="0">
            <a:spAutoFit/>
          </a:bodyPr>
          <a:lstStyle/>
          <a:p>
            <a:pPr algn="ctr"/>
            <a:r>
              <a:rPr lang="ja-JP" altLang="en-US" sz="3200" b="1" dirty="0">
                <a:solidFill>
                  <a:sysClr val="windowText" lastClr="000000"/>
                </a:solidFill>
                <a:latin typeface="Hiragino Kaku Gothic Std W8" panose="020B0800000000000000" pitchFamily="34" charset="-128"/>
                <a:ea typeface="Hiragino Kaku Gothic Std W8" panose="020B0800000000000000" pitchFamily="34" charset="-128"/>
              </a:rPr>
              <a:t>ロボットシステム要素技術</a:t>
            </a:r>
          </a:p>
        </p:txBody>
      </p:sp>
      <p:sp>
        <p:nvSpPr>
          <p:cNvPr id="73" name="テキスト ボックス 72"/>
          <p:cNvSpPr txBox="1"/>
          <p:nvPr/>
        </p:nvSpPr>
        <p:spPr>
          <a:xfrm>
            <a:off x="3549830" y="2003140"/>
            <a:ext cx="2040943" cy="400110"/>
          </a:xfrm>
          <a:prstGeom prst="rect">
            <a:avLst/>
          </a:prstGeom>
          <a:noFill/>
        </p:spPr>
        <p:txBody>
          <a:bodyPr wrap="none" rtlCol="0">
            <a:spAutoFit/>
          </a:bodyPr>
          <a:lstStyle/>
          <a:p>
            <a:r>
              <a:rPr kumimoji="1" lang="ja-JP" altLang="en-US" sz="2000" b="1" dirty="0"/>
              <a:t>ロボット構成要素</a:t>
            </a:r>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517" y="4100679"/>
            <a:ext cx="3995936" cy="2663957"/>
          </a:xfrm>
          <a:prstGeom prst="rect">
            <a:avLst/>
          </a:prstGeom>
        </p:spPr>
      </p:pic>
      <p:sp>
        <p:nvSpPr>
          <p:cNvPr id="66" name="テキスト ボックス 65"/>
          <p:cNvSpPr txBox="1"/>
          <p:nvPr/>
        </p:nvSpPr>
        <p:spPr>
          <a:xfrm>
            <a:off x="6380383" y="3366653"/>
            <a:ext cx="2478512" cy="830997"/>
          </a:xfrm>
          <a:prstGeom prst="rect">
            <a:avLst/>
          </a:prstGeom>
          <a:solidFill>
            <a:schemeClr val="bg1"/>
          </a:solidFill>
          <a:ln w="38100">
            <a:solidFill>
              <a:srgbClr val="0070C0"/>
            </a:solidFill>
          </a:ln>
        </p:spPr>
        <p:txBody>
          <a:bodyPr wrap="square" rtlCol="0">
            <a:spAutoFit/>
          </a:bodyPr>
          <a:lstStyle/>
          <a:p>
            <a:pPr algn="ctr"/>
            <a:r>
              <a:rPr kumimoji="1" lang="ja-JP" altLang="en-US" sz="2400" dirty="0"/>
              <a:t>ロボットアーム</a:t>
            </a:r>
            <a:endParaRPr kumimoji="1" lang="en-US" altLang="ja-JP" sz="2400" dirty="0"/>
          </a:p>
          <a:p>
            <a:pPr algn="ctr"/>
            <a:r>
              <a:rPr kumimoji="1" lang="ja-JP" altLang="en-US" sz="2400" dirty="0"/>
              <a:t>による物体操作</a:t>
            </a:r>
          </a:p>
        </p:txBody>
      </p:sp>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445" y="496546"/>
            <a:ext cx="3390088" cy="1999282"/>
          </a:xfrm>
          <a:prstGeom prst="rect">
            <a:avLst/>
          </a:prstGeom>
        </p:spPr>
      </p:pic>
      <p:sp>
        <p:nvSpPr>
          <p:cNvPr id="68" name="テキスト ボックス 67"/>
          <p:cNvSpPr txBox="1"/>
          <p:nvPr/>
        </p:nvSpPr>
        <p:spPr>
          <a:xfrm>
            <a:off x="128515" y="2359625"/>
            <a:ext cx="2337166" cy="830997"/>
          </a:xfrm>
          <a:prstGeom prst="rect">
            <a:avLst/>
          </a:prstGeom>
          <a:solidFill>
            <a:schemeClr val="bg1"/>
          </a:solidFill>
          <a:ln w="38100">
            <a:solidFill>
              <a:srgbClr val="7030A0"/>
            </a:solidFill>
          </a:ln>
        </p:spPr>
        <p:txBody>
          <a:bodyPr wrap="square" rtlCol="0">
            <a:spAutoFit/>
          </a:bodyPr>
          <a:lstStyle/>
          <a:p>
            <a:pPr algn="ctr"/>
            <a:r>
              <a:rPr lang="ja-JP" altLang="en-US" sz="2400" dirty="0"/>
              <a:t>音声による</a:t>
            </a:r>
            <a:endParaRPr lang="en-US" altLang="ja-JP" sz="2400" dirty="0"/>
          </a:p>
          <a:p>
            <a:pPr algn="ctr"/>
            <a:r>
              <a:rPr lang="ja-JP" altLang="en-US" sz="2400" dirty="0"/>
              <a:t>ロボットとの対話</a:t>
            </a:r>
            <a:endParaRPr kumimoji="1" lang="ja-JP" altLang="en-US" sz="2400" dirty="0"/>
          </a:p>
        </p:txBody>
      </p:sp>
    </p:spTree>
    <p:extLst>
      <p:ext uri="{BB962C8B-B14F-4D97-AF65-F5344CB8AC3E}">
        <p14:creationId xmlns:p14="http://schemas.microsoft.com/office/powerpoint/2010/main" val="14453394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3" id="{9F70C86F-32B8-7A44-BD5A-C55231122D43}" vid="{2D4D3819-C318-1B49-8186-1AFCE3BB45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大原研究室スライドテンプレート</Template>
  <TotalTime>323</TotalTime>
  <Words>245</Words>
  <Application>Microsoft Office PowerPoint</Application>
  <PresentationFormat>画面に合わせる (4:3)</PresentationFormat>
  <Paragraphs>67</Paragraphs>
  <Slides>6</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vt:i4>
      </vt:variant>
    </vt:vector>
  </HeadingPairs>
  <TitlesOfParts>
    <vt:vector size="14" baseType="lpstr">
      <vt:lpstr>Hiragino Kaku Gothic Pro W6</vt:lpstr>
      <vt:lpstr>Hiragino Kaku Gothic ProN W3</vt:lpstr>
      <vt:lpstr>Hiragino Kaku Gothic Std W8</vt:lpstr>
      <vt:lpstr>ＭＳ Ｐゴシック</vt:lpstr>
      <vt:lpstr>游ゴシック</vt:lpstr>
      <vt:lpstr>Arial</vt:lpstr>
      <vt:lpstr>Calibri</vt:lpstr>
      <vt:lpstr>Office ​​テーマ</vt:lpstr>
      <vt:lpstr>大原研究室研究紹介</vt:lpstr>
      <vt:lpstr>研究グループ構成</vt:lpstr>
      <vt:lpstr>屋内空間の構築が容易なパネルモジュール</vt:lpstr>
      <vt:lpstr>設置容易なロボットを目指して</vt:lpstr>
      <vt:lpstr>サービスロボットG</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大原研究室研究紹介</dc:title>
  <dc:creator>十塚 圭佑</dc:creator>
  <cp:lastModifiedBy>rsdlab2</cp:lastModifiedBy>
  <cp:revision>39</cp:revision>
  <dcterms:created xsi:type="dcterms:W3CDTF">2018-12-04T15:13:58Z</dcterms:created>
  <dcterms:modified xsi:type="dcterms:W3CDTF">2019-11-25T05:07:32Z</dcterms:modified>
</cp:coreProperties>
</file>